
<file path=[Content_Types].xml><?xml version="1.0" encoding="utf-8"?>
<Types xmlns="http://schemas.openxmlformats.org/package/2006/content-types"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2.xml" ContentType="application/vnd.openxmlformats-officedocument.presentationml.notesSlide+xml"/>
  <Override PartName="/ppt/charts/chart9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314" r:id="rId2"/>
    <p:sldId id="262" r:id="rId3"/>
    <p:sldId id="264" r:id="rId4"/>
    <p:sldId id="265" r:id="rId5"/>
    <p:sldId id="266" r:id="rId6"/>
    <p:sldId id="256" r:id="rId7"/>
    <p:sldId id="257" r:id="rId8"/>
    <p:sldId id="317" r:id="rId9"/>
    <p:sldId id="260" r:id="rId10"/>
    <p:sldId id="281" r:id="rId11"/>
    <p:sldId id="316" r:id="rId12"/>
    <p:sldId id="305" r:id="rId13"/>
    <p:sldId id="324" r:id="rId14"/>
    <p:sldId id="318" r:id="rId15"/>
    <p:sldId id="319" r:id="rId16"/>
    <p:sldId id="320" r:id="rId17"/>
    <p:sldId id="321" r:id="rId18"/>
    <p:sldId id="327" r:id="rId19"/>
    <p:sldId id="325" r:id="rId20"/>
    <p:sldId id="326" r:id="rId21"/>
  </p:sldIdLst>
  <p:sldSz cx="12192000" cy="6858000"/>
  <p:notesSz cx="6794500" cy="99314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800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Styl jasny 3 — Ak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yl jasny 3 — Ak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yl pośredni 4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Styl pośredni 4 — Ak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27F97BB-C833-4FB7-BDE5-3F7075034690}" styleName="Styl z motywem 2 — Ak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Styl pośredni 4 — Ak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D083AE6-46FA-4A59-8FB0-9F97EB10719F}" styleName="Styl jasny 3 — Ak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 jasny 3 — Ak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yl jasny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1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6231884057971015E-3"/>
          <c:y val="0"/>
          <c:w val="0.96014492753623193"/>
          <c:h val="0.7028321471694249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Arkusz1!$A$2:$A$5</c:f>
              <c:strCache>
                <c:ptCount val="4"/>
                <c:pt idx="0">
                  <c:v>wiek przedprodukcyjny</c:v>
                </c:pt>
                <c:pt idx="1">
                  <c:v>wiek produkcyjny</c:v>
                </c:pt>
                <c:pt idx="2">
                  <c:v>wiek poprodukcyjny</c:v>
                </c:pt>
                <c:pt idx="3">
                  <c:v>ogółem ludność powiatu wałeckiego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9299</c:v>
                </c:pt>
                <c:pt idx="1">
                  <c:v>32360</c:v>
                </c:pt>
                <c:pt idx="2">
                  <c:v>11380</c:v>
                </c:pt>
                <c:pt idx="3">
                  <c:v>53039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63-4DCB-AFC7-249ED2228298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Arkusz1!$A$2:$A$5</c:f>
              <c:strCache>
                <c:ptCount val="4"/>
                <c:pt idx="0">
                  <c:v>wiek przedprodukcyjny</c:v>
                </c:pt>
                <c:pt idx="1">
                  <c:v>wiek produkcyjny</c:v>
                </c:pt>
                <c:pt idx="2">
                  <c:v>wiek poprodukcyjny</c:v>
                </c:pt>
                <c:pt idx="3">
                  <c:v>ogółem ludność powiatu wałeckiego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9163</c:v>
                </c:pt>
                <c:pt idx="1">
                  <c:v>31905</c:v>
                </c:pt>
                <c:pt idx="2">
                  <c:v>11639</c:v>
                </c:pt>
                <c:pt idx="3">
                  <c:v>52707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DE-40D2-8D9E-495354FF50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0078256"/>
        <c:axId val="470084240"/>
      </c:barChart>
      <c:catAx>
        <c:axId val="4700782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pl-PL"/>
          </a:p>
        </c:txPr>
        <c:crossAx val="470084240"/>
        <c:crosses val="autoZero"/>
        <c:auto val="1"/>
        <c:lblAlgn val="ctr"/>
        <c:lblOffset val="100"/>
        <c:noMultiLvlLbl val="0"/>
      </c:catAx>
      <c:valAx>
        <c:axId val="470084240"/>
        <c:scaling>
          <c:orientation val="minMax"/>
        </c:scaling>
        <c:delete val="1"/>
        <c:axPos val="l"/>
        <c:majorGridlines/>
        <c:numFmt formatCode="0%" sourceLinked="1"/>
        <c:majorTickMark val="out"/>
        <c:minorTickMark val="none"/>
        <c:tickLblPos val="nextTo"/>
        <c:crossAx val="4700782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7080594545247066"/>
          <c:y val="0.84457575817227426"/>
          <c:w val="0.15635227661759671"/>
          <c:h val="6.745454903364452E-2"/>
        </c:manualLayout>
      </c:layout>
      <c:overlay val="0"/>
      <c:txPr>
        <a:bodyPr/>
        <a:lstStyle/>
        <a:p>
          <a:pPr>
            <a:defRPr sz="1200"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8115942028985508E-2"/>
          <c:y val="0.14506332672148739"/>
          <c:w val="0.96014492753623193"/>
          <c:h val="0.702832147169424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ludność w wieku poprodukcyjnym na 100 osób w wieku produkcyjnym</c:v>
                </c:pt>
                <c:pt idx="1">
                  <c:v>ludność w wieku nieprodukcyjnym na 100 osób w wieku produkcyjnym</c:v>
                </c:pt>
                <c:pt idx="2">
                  <c:v>odsetek osób w wieku 65 lat i więcej w populacji ogółem</c:v>
                </c:pt>
                <c:pt idx="3">
                  <c:v>współczynnik obciążenia demograficznego osobami starszymi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35.200000000000003</c:v>
                </c:pt>
                <c:pt idx="1">
                  <c:v>63.9</c:v>
                </c:pt>
                <c:pt idx="2">
                  <c:v>17.399999999999999</c:v>
                </c:pt>
                <c:pt idx="3">
                  <c:v>25.6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2C-4DDE-A34D-92D4760BA71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ludność w wieku poprodukcyjnym na 100 osób w wieku produkcyjnym</c:v>
                </c:pt>
                <c:pt idx="1">
                  <c:v>ludność w wieku nieprodukcyjnym na 100 osób w wieku produkcyjnym</c:v>
                </c:pt>
                <c:pt idx="2">
                  <c:v>odsetek osób w wieku 65 lat i więcej w populacji ogółem</c:v>
                </c:pt>
                <c:pt idx="3">
                  <c:v>współczynnik obciążenia demograficznego osobami starszymi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36.5</c:v>
                </c:pt>
                <c:pt idx="1">
                  <c:v>65.2</c:v>
                </c:pt>
                <c:pt idx="2">
                  <c:v>18.100000000000001</c:v>
                </c:pt>
                <c:pt idx="3">
                  <c:v>26.8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5F-4131-9D35-F011534C12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0089136"/>
        <c:axId val="470085872"/>
      </c:barChart>
      <c:catAx>
        <c:axId val="4700891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470085872"/>
        <c:crosses val="autoZero"/>
        <c:auto val="1"/>
        <c:lblAlgn val="ctr"/>
        <c:lblOffset val="100"/>
        <c:noMultiLvlLbl val="0"/>
      </c:catAx>
      <c:valAx>
        <c:axId val="470085872"/>
        <c:scaling>
          <c:orientation val="minMax"/>
        </c:scaling>
        <c:delete val="1"/>
        <c:axPos val="b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470089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l-PL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610822911841903"/>
          <c:y val="2.5730994152046785E-2"/>
          <c:w val="0.58583757912613854"/>
          <c:h val="0.845214716581479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Arkusz1!$A$2:$A$7</c:f>
              <c:strCache>
                <c:ptCount val="6"/>
                <c:pt idx="0">
                  <c:v>ogółem</c:v>
                </c:pt>
                <c:pt idx="1">
                  <c:v>przemysł i budownictwo</c:v>
                </c:pt>
                <c:pt idx="2">
                  <c:v>pozostałe usługi</c:v>
                </c:pt>
                <c:pt idx="3">
                  <c:v>rolnictwo, leśnictwo, łowiectwo i rybactwo</c:v>
                </c:pt>
                <c:pt idx="4">
                  <c:v>handel</c:v>
                </c:pt>
                <c:pt idx="5">
                  <c:v>działalność finansowa i ubezpieczeniowa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10346</c:v>
                </c:pt>
                <c:pt idx="1">
                  <c:v>3144</c:v>
                </c:pt>
                <c:pt idx="2">
                  <c:v>3323</c:v>
                </c:pt>
                <c:pt idx="3">
                  <c:v>1999</c:v>
                </c:pt>
                <c:pt idx="4">
                  <c:v>1684</c:v>
                </c:pt>
                <c:pt idx="5">
                  <c:v>196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56-492C-9055-C323C1B58F0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Arkusz1!$A$2:$A$7</c:f>
              <c:strCache>
                <c:ptCount val="6"/>
                <c:pt idx="0">
                  <c:v>ogółem</c:v>
                </c:pt>
                <c:pt idx="1">
                  <c:v>przemysł i budownictwo</c:v>
                </c:pt>
                <c:pt idx="2">
                  <c:v>pozostałe usługi</c:v>
                </c:pt>
                <c:pt idx="3">
                  <c:v>rolnictwo, leśnictwo, łowiectwo i rybactwo</c:v>
                </c:pt>
                <c:pt idx="4">
                  <c:v>handel</c:v>
                </c:pt>
                <c:pt idx="5">
                  <c:v>działalność finansowa i ubezpieczeniowa</c:v>
                </c:pt>
              </c:strCache>
            </c:strRef>
          </c:cat>
          <c:val>
            <c:numRef>
              <c:f>Arkusz1!$C$2:$C$7</c:f>
              <c:numCache>
                <c:formatCode>General</c:formatCode>
                <c:ptCount val="6"/>
                <c:pt idx="0">
                  <c:v>10244</c:v>
                </c:pt>
                <c:pt idx="1">
                  <c:v>3247</c:v>
                </c:pt>
                <c:pt idx="2">
                  <c:v>3244</c:v>
                </c:pt>
                <c:pt idx="3">
                  <c:v>1978</c:v>
                </c:pt>
                <c:pt idx="4">
                  <c:v>1597</c:v>
                </c:pt>
                <c:pt idx="5">
                  <c:v>178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14-4DBC-BAE4-D858A1E640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470080976"/>
        <c:axId val="470088048"/>
      </c:barChart>
      <c:catAx>
        <c:axId val="4700809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470088048"/>
        <c:crosses val="autoZero"/>
        <c:auto val="1"/>
        <c:lblAlgn val="ctr"/>
        <c:lblOffset val="100"/>
        <c:noMultiLvlLbl val="0"/>
      </c:catAx>
      <c:valAx>
        <c:axId val="47008804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70080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073405226520596E-2"/>
          <c:y val="1.8199229990951116E-3"/>
          <c:w val="0.97993038913614061"/>
          <c:h val="0.799355603179673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Bezrobotni zarejestrowani</c:v>
                </c:pt>
              </c:strCache>
            </c:strRef>
          </c:tx>
          <c:spPr>
            <a:gradFill>
              <a:gsLst>
                <a:gs pos="0">
                  <a:schemeClr val="accent5"/>
                </a:gs>
                <a:gs pos="100000">
                  <a:schemeClr val="accent5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FF7C8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6AB-47D8-82EB-69FD1BEB466A}"/>
              </c:ext>
            </c:extLst>
          </c:dPt>
          <c:dPt>
            <c:idx val="1"/>
            <c:invertIfNegative val="0"/>
            <c:bubble3D val="0"/>
            <c:spPr>
              <a:solidFill>
                <a:srgbClr val="FF7C8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6AB-47D8-82EB-69FD1BEB466A}"/>
              </c:ext>
            </c:extLst>
          </c:dPt>
          <c:dPt>
            <c:idx val="2"/>
            <c:invertIfNegative val="0"/>
            <c:bubble3D val="0"/>
            <c:spPr>
              <a:solidFill>
                <a:srgbClr val="FF7C8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6AB-47D8-82EB-69FD1BEB466A}"/>
              </c:ext>
            </c:extLst>
          </c:dPt>
          <c:dPt>
            <c:idx val="3"/>
            <c:invertIfNegative val="0"/>
            <c:bubble3D val="0"/>
            <c:spPr>
              <a:solidFill>
                <a:srgbClr val="FF7C8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6AB-47D8-82EB-69FD1BEB466A}"/>
              </c:ext>
            </c:extLst>
          </c:dPt>
          <c:dPt>
            <c:idx val="4"/>
            <c:invertIfNegative val="0"/>
            <c:bubble3D val="0"/>
            <c:spPr>
              <a:solidFill>
                <a:srgbClr val="FF7C8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56AB-47D8-82EB-69FD1BEB466A}"/>
              </c:ext>
            </c:extLst>
          </c:dPt>
          <c:dPt>
            <c:idx val="5"/>
            <c:invertIfNegative val="0"/>
            <c:bubble3D val="0"/>
            <c:spPr>
              <a:solidFill>
                <a:srgbClr val="FF7C8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56AB-47D8-82EB-69FD1BEB466A}"/>
              </c:ext>
            </c:extLst>
          </c:dPt>
          <c:dPt>
            <c:idx val="6"/>
            <c:invertIfNegative val="0"/>
            <c:bubble3D val="0"/>
            <c:spPr>
              <a:solidFill>
                <a:srgbClr val="FF7C8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56AB-47D8-82EB-69FD1BEB466A}"/>
              </c:ext>
            </c:extLst>
          </c:dPt>
          <c:dPt>
            <c:idx val="7"/>
            <c:invertIfNegative val="0"/>
            <c:bubble3D val="0"/>
            <c:spPr>
              <a:solidFill>
                <a:srgbClr val="FF7C8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56AB-47D8-82EB-69FD1BEB466A}"/>
              </c:ext>
            </c:extLst>
          </c:dPt>
          <c:dPt>
            <c:idx val="8"/>
            <c:invertIfNegative val="0"/>
            <c:bubble3D val="0"/>
            <c:spPr>
              <a:solidFill>
                <a:srgbClr val="FF7C8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56AB-47D8-82EB-69FD1BEB466A}"/>
              </c:ext>
            </c:extLst>
          </c:dPt>
          <c:dPt>
            <c:idx val="9"/>
            <c:invertIfNegative val="0"/>
            <c:bubble3D val="0"/>
            <c:spPr>
              <a:solidFill>
                <a:srgbClr val="FF7C8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56AB-47D8-82EB-69FD1BEB466A}"/>
              </c:ext>
            </c:extLst>
          </c:dPt>
          <c:dPt>
            <c:idx val="10"/>
            <c:invertIfNegative val="0"/>
            <c:bubble3D val="0"/>
            <c:spPr>
              <a:solidFill>
                <a:srgbClr val="FF7C8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56AB-47D8-82EB-69FD1BEB466A}"/>
              </c:ext>
            </c:extLst>
          </c:dPt>
          <c:dPt>
            <c:idx val="11"/>
            <c:invertIfNegative val="0"/>
            <c:bubble3D val="0"/>
            <c:spPr>
              <a:solidFill>
                <a:srgbClr val="FF7C8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56AB-47D8-82EB-69FD1BEB466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Arkusz1!$A$2:$A$25</c:f>
              <c:strCache>
                <c:ptCount val="24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  <c:pt idx="5">
                  <c:v>VI</c:v>
                </c:pt>
                <c:pt idx="6">
                  <c:v>VII</c:v>
                </c:pt>
                <c:pt idx="7">
                  <c:v>VIII</c:v>
                </c:pt>
                <c:pt idx="8">
                  <c:v>IX</c:v>
                </c:pt>
                <c:pt idx="9">
                  <c:v>X</c:v>
                </c:pt>
                <c:pt idx="10">
                  <c:v>XI</c:v>
                </c:pt>
                <c:pt idx="11">
                  <c:v>XII </c:v>
                </c:pt>
                <c:pt idx="12">
                  <c:v>I</c:v>
                </c:pt>
                <c:pt idx="13">
                  <c:v>II</c:v>
                </c:pt>
                <c:pt idx="14">
                  <c:v>III</c:v>
                </c:pt>
                <c:pt idx="15">
                  <c:v>IV</c:v>
                </c:pt>
                <c:pt idx="16">
                  <c:v>V</c:v>
                </c:pt>
                <c:pt idx="17">
                  <c:v>VI</c:v>
                </c:pt>
                <c:pt idx="18">
                  <c:v>VII</c:v>
                </c:pt>
                <c:pt idx="19">
                  <c:v>VIII</c:v>
                </c:pt>
                <c:pt idx="20">
                  <c:v>IX</c:v>
                </c:pt>
                <c:pt idx="21">
                  <c:v>X</c:v>
                </c:pt>
                <c:pt idx="22">
                  <c:v>XI</c:v>
                </c:pt>
                <c:pt idx="23">
                  <c:v>XII </c:v>
                </c:pt>
              </c:strCache>
            </c:strRef>
          </c:cat>
          <c:val>
            <c:numRef>
              <c:f>Arkusz1!$B$2:$B$13</c:f>
              <c:numCache>
                <c:formatCode>General</c:formatCode>
                <c:ptCount val="12"/>
                <c:pt idx="0">
                  <c:v>1645</c:v>
                </c:pt>
                <c:pt idx="1">
                  <c:v>1606</c:v>
                </c:pt>
                <c:pt idx="2">
                  <c:v>1569</c:v>
                </c:pt>
                <c:pt idx="3">
                  <c:v>1427</c:v>
                </c:pt>
                <c:pt idx="4">
                  <c:v>1346</c:v>
                </c:pt>
                <c:pt idx="5">
                  <c:v>1237</c:v>
                </c:pt>
                <c:pt idx="6">
                  <c:v>1195</c:v>
                </c:pt>
                <c:pt idx="7">
                  <c:v>1213</c:v>
                </c:pt>
                <c:pt idx="8">
                  <c:v>1205</c:v>
                </c:pt>
                <c:pt idx="9">
                  <c:v>1214</c:v>
                </c:pt>
                <c:pt idx="10">
                  <c:v>1267</c:v>
                </c:pt>
                <c:pt idx="11">
                  <c:v>1385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7EA9-49BC-B6C4-61F268C0B03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4"/>
        <c:axId val="470083152"/>
        <c:axId val="470091312"/>
      </c:barChart>
      <c:catAx>
        <c:axId val="470083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pl-PL"/>
          </a:p>
        </c:txPr>
        <c:crossAx val="470091312"/>
        <c:crosses val="autoZero"/>
        <c:auto val="1"/>
        <c:lblAlgn val="ctr"/>
        <c:lblOffset val="100"/>
        <c:noMultiLvlLbl val="0"/>
      </c:catAx>
      <c:valAx>
        <c:axId val="4700913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70083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073405226520596E-2"/>
          <c:y val="1.8199229990951116E-3"/>
          <c:w val="0.97993038913614061"/>
          <c:h val="0.799355603179673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Bezrobotni zarejestrowani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8-D8D5-429A-BB2D-1211B68DBA1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9-D8D5-429A-BB2D-1211B68DBA1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B-D8D5-429A-BB2D-1211B68DBA1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C-D8D5-429A-BB2D-1211B68DBA1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A-D8D5-429A-BB2D-1211B68DBA1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D-D8D5-429A-BB2D-1211B68DBA1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E-D8D5-429A-BB2D-1211B68DBA1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F-D8D5-429A-BB2D-1211B68DBA1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0-D8D5-429A-BB2D-1211B68DBA17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1-D8D5-429A-BB2D-1211B68DBA17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2-D8D5-429A-BB2D-1211B68DBA17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3-D8D5-429A-BB2D-1211B68DBA17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309C-44A6-9F6C-3881FC1521A2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309C-44A6-9F6C-3881FC1521A2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309C-44A6-9F6C-3881FC1521A2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309C-44A6-9F6C-3881FC1521A2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309C-44A6-9F6C-3881FC1521A2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309C-44A6-9F6C-3881FC1521A2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309C-44A6-9F6C-3881FC1521A2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F-309C-44A6-9F6C-3881FC1521A2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309C-44A6-9F6C-3881FC1521A2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309C-44A6-9F6C-3881FC1521A2}"/>
              </c:ext>
            </c:extLst>
          </c:dPt>
          <c:dPt>
            <c:idx val="22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5-309C-44A6-9F6C-3881FC1521A2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7-309C-44A6-9F6C-3881FC1521A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Arkusz1!$A$2:$A$25</c:f>
              <c:strCache>
                <c:ptCount val="24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  <c:pt idx="5">
                  <c:v>VI</c:v>
                </c:pt>
                <c:pt idx="6">
                  <c:v>VII</c:v>
                </c:pt>
                <c:pt idx="7">
                  <c:v>VIII</c:v>
                </c:pt>
                <c:pt idx="8">
                  <c:v>IX</c:v>
                </c:pt>
                <c:pt idx="9">
                  <c:v>X</c:v>
                </c:pt>
                <c:pt idx="10">
                  <c:v>XI</c:v>
                </c:pt>
                <c:pt idx="11">
                  <c:v>XII </c:v>
                </c:pt>
                <c:pt idx="12">
                  <c:v>I</c:v>
                </c:pt>
                <c:pt idx="13">
                  <c:v>II</c:v>
                </c:pt>
                <c:pt idx="14">
                  <c:v>III</c:v>
                </c:pt>
                <c:pt idx="15">
                  <c:v>IV</c:v>
                </c:pt>
                <c:pt idx="16">
                  <c:v>V</c:v>
                </c:pt>
                <c:pt idx="17">
                  <c:v>VI</c:v>
                </c:pt>
                <c:pt idx="18">
                  <c:v>VII</c:v>
                </c:pt>
                <c:pt idx="19">
                  <c:v>VIII</c:v>
                </c:pt>
                <c:pt idx="20">
                  <c:v>IX</c:v>
                </c:pt>
                <c:pt idx="21">
                  <c:v>X</c:v>
                </c:pt>
                <c:pt idx="22">
                  <c:v>XI</c:v>
                </c:pt>
                <c:pt idx="23">
                  <c:v>XII </c:v>
                </c:pt>
              </c:strCache>
            </c:strRef>
          </c:cat>
          <c:val>
            <c:numRef>
              <c:f>Arkusz1!$B$2:$B$25</c:f>
              <c:numCache>
                <c:formatCode>General</c:formatCode>
                <c:ptCount val="24"/>
                <c:pt idx="0">
                  <c:v>1429</c:v>
                </c:pt>
                <c:pt idx="1">
                  <c:v>1445</c:v>
                </c:pt>
                <c:pt idx="2">
                  <c:v>1457</c:v>
                </c:pt>
                <c:pt idx="3">
                  <c:v>1580</c:v>
                </c:pt>
                <c:pt idx="4">
                  <c:v>1612</c:v>
                </c:pt>
                <c:pt idx="5">
                  <c:v>1539</c:v>
                </c:pt>
                <c:pt idx="6">
                  <c:v>1448</c:v>
                </c:pt>
                <c:pt idx="7">
                  <c:v>1377</c:v>
                </c:pt>
                <c:pt idx="8">
                  <c:v>1363</c:v>
                </c:pt>
                <c:pt idx="9">
                  <c:v>1374</c:v>
                </c:pt>
                <c:pt idx="10">
                  <c:v>1467</c:v>
                </c:pt>
                <c:pt idx="11">
                  <c:v>1529</c:v>
                </c:pt>
                <c:pt idx="12">
                  <c:v>1574</c:v>
                </c:pt>
                <c:pt idx="13">
                  <c:v>1559</c:v>
                </c:pt>
                <c:pt idx="14">
                  <c:v>1506</c:v>
                </c:pt>
                <c:pt idx="15">
                  <c:v>1438</c:v>
                </c:pt>
                <c:pt idx="16">
                  <c:v>1350</c:v>
                </c:pt>
                <c:pt idx="17">
                  <c:v>1293</c:v>
                </c:pt>
                <c:pt idx="18">
                  <c:v>1244</c:v>
                </c:pt>
                <c:pt idx="19">
                  <c:v>1272</c:v>
                </c:pt>
                <c:pt idx="20">
                  <c:v>1198</c:v>
                </c:pt>
                <c:pt idx="21">
                  <c:v>1170</c:v>
                </c:pt>
                <c:pt idx="22">
                  <c:v>1178</c:v>
                </c:pt>
                <c:pt idx="23">
                  <c:v>1268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7EA9-49BC-B6C4-61F268C0B03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70081520"/>
        <c:axId val="470091856"/>
      </c:barChart>
      <c:catAx>
        <c:axId val="470081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70091856"/>
        <c:crosses val="autoZero"/>
        <c:auto val="1"/>
        <c:lblAlgn val="ctr"/>
        <c:lblOffset val="100"/>
        <c:noMultiLvlLbl val="0"/>
      </c:catAx>
      <c:valAx>
        <c:axId val="47009185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70081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911865115181926"/>
          <c:y val="2.5752819130361662E-2"/>
          <c:w val="0.77088134884818071"/>
          <c:h val="0.766007761349235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stopa bezrobocia (%)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trendline>
            <c:spPr>
              <a:ln w="6350" cap="rnd" cmpd="sng" algn="ctr">
                <a:solidFill>
                  <a:schemeClr val="tx1"/>
                </a:solidFill>
                <a:prstDash val="solid"/>
                <a:round/>
              </a:ln>
              <a:effectLst/>
            </c:spPr>
            <c:trendlineType val="movingAvg"/>
            <c:period val="2"/>
            <c:dispRSqr val="0"/>
            <c:dispEq val="0"/>
          </c:trendline>
          <c:trendline>
            <c:spPr>
              <a:ln w="22225" cap="rnd" cmpd="sng" algn="ctr">
                <a:solidFill>
                  <a:schemeClr val="accent6"/>
                </a:solidFill>
                <a:prstDash val="solid"/>
                <a:round/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c:spPr>
            <c:trendlineType val="movingAvg"/>
            <c:period val="2"/>
            <c:dispRSqr val="0"/>
            <c:dispEq val="0"/>
          </c:trendline>
          <c:cat>
            <c:strRef>
              <c:f>Arkusz1!$A$2:$A$14</c:f>
              <c:strCache>
                <c:ptCount val="13"/>
                <c:pt idx="0">
                  <c:v>XII 2020</c:v>
                </c:pt>
                <c:pt idx="1">
                  <c:v>I 2021</c:v>
                </c:pt>
                <c:pt idx="2">
                  <c:v>II</c:v>
                </c:pt>
                <c:pt idx="3">
                  <c:v>III</c:v>
                </c:pt>
                <c:pt idx="4">
                  <c:v>IV</c:v>
                </c:pt>
                <c:pt idx="5">
                  <c:v>V</c:v>
                </c:pt>
                <c:pt idx="6">
                  <c:v>VI</c:v>
                </c:pt>
                <c:pt idx="7">
                  <c:v>VII</c:v>
                </c:pt>
                <c:pt idx="8">
                  <c:v>VIII</c:v>
                </c:pt>
                <c:pt idx="9">
                  <c:v>IX</c:v>
                </c:pt>
                <c:pt idx="10">
                  <c:v>X</c:v>
                </c:pt>
                <c:pt idx="11">
                  <c:v>XI</c:v>
                </c:pt>
                <c:pt idx="12">
                  <c:v>XII</c:v>
                </c:pt>
              </c:strCache>
            </c:strRef>
          </c:cat>
          <c:val>
            <c:numRef>
              <c:f>Arkusz1!$B$2:$B$14</c:f>
              <c:numCache>
                <c:formatCode>General</c:formatCode>
                <c:ptCount val="13"/>
                <c:pt idx="0">
                  <c:v>9.8000000000000007</c:v>
                </c:pt>
                <c:pt idx="1">
                  <c:v>10</c:v>
                </c:pt>
                <c:pt idx="2">
                  <c:v>9.9</c:v>
                </c:pt>
                <c:pt idx="3">
                  <c:v>9.6</c:v>
                </c:pt>
                <c:pt idx="4">
                  <c:v>9.1999999999999993</c:v>
                </c:pt>
                <c:pt idx="5">
                  <c:v>8.6999999999999993</c:v>
                </c:pt>
                <c:pt idx="6">
                  <c:v>8.4</c:v>
                </c:pt>
                <c:pt idx="7">
                  <c:v>8.1</c:v>
                </c:pt>
                <c:pt idx="8">
                  <c:v>8.3000000000000007</c:v>
                </c:pt>
                <c:pt idx="9">
                  <c:v>7.8</c:v>
                </c:pt>
                <c:pt idx="10">
                  <c:v>7.6</c:v>
                </c:pt>
                <c:pt idx="11">
                  <c:v>7.7</c:v>
                </c:pt>
                <c:pt idx="12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CF7-49EA-9094-2D27E087C6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axId val="470092400"/>
        <c:axId val="470078800"/>
      </c:barChart>
      <c:catAx>
        <c:axId val="4700924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470078800"/>
        <c:crosses val="autoZero"/>
        <c:auto val="1"/>
        <c:lblAlgn val="ctr"/>
        <c:lblOffset val="100"/>
        <c:noMultiLvlLbl val="0"/>
      </c:catAx>
      <c:valAx>
        <c:axId val="470078800"/>
        <c:scaling>
          <c:orientation val="minMax"/>
          <c:max val="10.5"/>
          <c:min val="7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47009240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100">
          <a:latin typeface="Times New Roman" panose="02020603050405020304" pitchFamily="18" charset="0"/>
          <a:cs typeface="Times New Roman" panose="02020603050405020304" pitchFamily="18" charset="0"/>
        </a:defRPr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443187774934703"/>
          <c:y val="2.1387711457809322E-2"/>
          <c:w val="0.7940474935522388"/>
          <c:h val="0.741683075596793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XII 2020</c:v>
                </c:pt>
              </c:strCache>
            </c:strRef>
          </c:tx>
          <c:spPr>
            <a:solidFill>
              <a:schemeClr val="accent1"/>
            </a:solidFill>
            <a:ln w="6350" cap="flat" cmpd="sng" algn="ctr">
              <a:solidFill>
                <a:schemeClr val="lt1"/>
              </a:solidFill>
              <a:prstDash val="solid"/>
              <a:round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7E4E-47D0-969D-37BFC3A4B5BE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7E4E-47D0-969D-37BFC3A4B5BE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7E4E-47D0-969D-37BFC3A4B5BE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7E4E-47D0-969D-37BFC3A4B5BE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7E4E-47D0-969D-37BFC3A4B5BE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7E4E-47D0-969D-37BFC3A4B5BE}"/>
              </c:ext>
            </c:extLst>
          </c:dPt>
          <c:cat>
            <c:strRef>
              <c:f>Arkusz1!$A$2:$A$7</c:f>
              <c:strCache>
                <c:ptCount val="6"/>
                <c:pt idx="0">
                  <c:v>Miasto Wałcz</c:v>
                </c:pt>
                <c:pt idx="1">
                  <c:v>Gmina Wałcz</c:v>
                </c:pt>
                <c:pt idx="2">
                  <c:v>Człopa</c:v>
                </c:pt>
                <c:pt idx="3">
                  <c:v>Mirosławiec</c:v>
                </c:pt>
                <c:pt idx="4">
                  <c:v>Tuczno</c:v>
                </c:pt>
                <c:pt idx="5">
                  <c:v>Powiat Wałecki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4.4000000000000004</c:v>
                </c:pt>
                <c:pt idx="1">
                  <c:v>5.3</c:v>
                </c:pt>
                <c:pt idx="2">
                  <c:v>5</c:v>
                </c:pt>
                <c:pt idx="3">
                  <c:v>5.0999999999999996</c:v>
                </c:pt>
                <c:pt idx="4">
                  <c:v>4.2</c:v>
                </c:pt>
                <c:pt idx="5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C6-4B74-9E60-A18140267A09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XII 2021</c:v>
                </c:pt>
              </c:strCache>
            </c:strRef>
          </c:tx>
          <c:spPr>
            <a:solidFill>
              <a:schemeClr val="accent3"/>
            </a:solidFill>
            <a:ln w="6350" cap="flat" cmpd="sng" algn="ctr">
              <a:solidFill>
                <a:schemeClr val="lt1"/>
              </a:solidFill>
              <a:prstDash val="solid"/>
              <a:round/>
            </a:ln>
            <a:effectLst/>
          </c:spPr>
          <c:invertIfNegative val="0"/>
          <c:cat>
            <c:strRef>
              <c:f>Arkusz1!$A$2:$A$7</c:f>
              <c:strCache>
                <c:ptCount val="6"/>
                <c:pt idx="0">
                  <c:v>Miasto Wałcz</c:v>
                </c:pt>
                <c:pt idx="1">
                  <c:v>Gmina Wałcz</c:v>
                </c:pt>
                <c:pt idx="2">
                  <c:v>Człopa</c:v>
                </c:pt>
                <c:pt idx="3">
                  <c:v>Mirosławiec</c:v>
                </c:pt>
                <c:pt idx="4">
                  <c:v>Tuczno</c:v>
                </c:pt>
                <c:pt idx="5">
                  <c:v>Powiat Wałecki</c:v>
                </c:pt>
              </c:strCache>
            </c:strRef>
          </c:cat>
          <c:val>
            <c:numRef>
              <c:f>Arkusz1!$C$2:$C$7</c:f>
              <c:numCache>
                <c:formatCode>General</c:formatCode>
                <c:ptCount val="6"/>
                <c:pt idx="0">
                  <c:v>3.5</c:v>
                </c:pt>
                <c:pt idx="1">
                  <c:v>4.5999999999999996</c:v>
                </c:pt>
                <c:pt idx="2">
                  <c:v>4.7</c:v>
                </c:pt>
                <c:pt idx="3">
                  <c:v>4.4000000000000004</c:v>
                </c:pt>
                <c:pt idx="4">
                  <c:v>4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8C6-4B74-9E60-A18140267A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0082064"/>
        <c:axId val="470086416"/>
      </c:barChart>
      <c:lineChart>
        <c:grouping val="standard"/>
        <c:varyColors val="0"/>
        <c:ser>
          <c:idx val="2"/>
          <c:order val="2"/>
          <c:tx>
            <c:strRef>
              <c:f>Arkusz1!$D$1</c:f>
              <c:strCache>
                <c:ptCount val="1"/>
                <c:pt idx="0">
                  <c:v>spadek</c:v>
                </c:pt>
              </c:strCache>
            </c:strRef>
          </c:tx>
          <c:spPr>
            <a:ln w="31750" cap="rnd" cmpd="sng" algn="ctr">
              <a:solidFill>
                <a:schemeClr val="accent5"/>
              </a:solidFill>
              <a:prstDash val="solid"/>
              <a:round/>
            </a:ln>
            <a:effectLst/>
          </c:spPr>
          <c:marker>
            <c:symbol val="none"/>
          </c:marker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8-48C6-4B74-9E60-A18140267A09}"/>
              </c:ext>
            </c:extLst>
          </c:dPt>
          <c:cat>
            <c:strRef>
              <c:f>Arkusz1!$A$2:$A$7</c:f>
              <c:strCache>
                <c:ptCount val="6"/>
                <c:pt idx="0">
                  <c:v>Miasto Wałcz</c:v>
                </c:pt>
                <c:pt idx="1">
                  <c:v>Gmina Wałcz</c:v>
                </c:pt>
                <c:pt idx="2">
                  <c:v>Człopa</c:v>
                </c:pt>
                <c:pt idx="3">
                  <c:v>Mirosławiec</c:v>
                </c:pt>
                <c:pt idx="4">
                  <c:v>Tuczno</c:v>
                </c:pt>
                <c:pt idx="5">
                  <c:v>Powiat Wałecki</c:v>
                </c:pt>
              </c:strCache>
            </c:strRef>
          </c:cat>
          <c:val>
            <c:numRef>
              <c:f>Arkusz1!$D$2:$D$7</c:f>
              <c:numCache>
                <c:formatCode>General</c:formatCode>
                <c:ptCount val="6"/>
                <c:pt idx="0">
                  <c:v>0.90000000000000036</c:v>
                </c:pt>
                <c:pt idx="1">
                  <c:v>0.70000000000000018</c:v>
                </c:pt>
                <c:pt idx="2">
                  <c:v>0.29999999999999982</c:v>
                </c:pt>
                <c:pt idx="3">
                  <c:v>0.69999999999999929</c:v>
                </c:pt>
                <c:pt idx="4">
                  <c:v>0.20000000000000018</c:v>
                </c:pt>
                <c:pt idx="5">
                  <c:v>0.79999999999999982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48C6-4B74-9E60-A18140267A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0082064"/>
        <c:axId val="470086416"/>
      </c:lineChart>
      <c:catAx>
        <c:axId val="4700820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70086416"/>
        <c:crosses val="autoZero"/>
        <c:auto val="1"/>
        <c:lblAlgn val="ctr"/>
        <c:lblOffset val="100"/>
        <c:noMultiLvlLbl val="0"/>
      </c:catAx>
      <c:valAx>
        <c:axId val="470086416"/>
        <c:scaling>
          <c:orientation val="minMax"/>
        </c:scaling>
        <c:delete val="1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7008206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5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pl-P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6794052781173957E-2"/>
          <c:y val="2.6267235473499354E-2"/>
          <c:w val="0.92559715853866509"/>
          <c:h val="0.8238557541870784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napływ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5.0376811822102361E-3"/>
                  <c:y val="-7.66499489109156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CA6-4FDD-9F64-9F2BBAE10A69}"/>
                </c:ext>
              </c:extLst>
            </c:dLbl>
            <c:dLbl>
              <c:idx val="1"/>
              <c:layout>
                <c:manualLayout>
                  <c:x val="-6.9448168226723958E-3"/>
                  <c:y val="7.1417456657444775E-3"/>
                </c:manualLayout>
              </c:layout>
              <c:spPr>
                <a:noFill/>
                <a:ln>
                  <a:solidFill>
                    <a:schemeClr val="accent6">
                      <a:lumMod val="75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840044659178918E-2"/>
                      <c:h val="3.112384637614157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A62C-49F4-8EF9-FF951943418B}"/>
                </c:ext>
              </c:extLst>
            </c:dLbl>
            <c:dLbl>
              <c:idx val="2"/>
              <c:layout>
                <c:manualLayout>
                  <c:x val="-4.9477338218586239E-3"/>
                  <c:y val="4.18039755437726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2C-49F4-8EF9-FF951943418B}"/>
                </c:ext>
              </c:extLst>
            </c:dLbl>
            <c:dLbl>
              <c:idx val="3"/>
              <c:layout>
                <c:manualLayout>
                  <c:x val="-1.997083000813772E-3"/>
                  <c:y val="5.92269622273434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A6-4FDD-9F64-9F2BBAE10A69}"/>
                </c:ext>
              </c:extLst>
            </c:dLbl>
            <c:dLbl>
              <c:idx val="4"/>
              <c:layout>
                <c:manualLayout>
                  <c:x val="-6.9448168226723958E-3"/>
                  <c:y val="8.12886170286680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62C-49F4-8EF9-FF951943418B}"/>
                </c:ext>
              </c:extLst>
            </c:dLbl>
            <c:dLbl>
              <c:idx val="5"/>
              <c:layout>
                <c:manualLayout>
                  <c:x val="-1.0938982824299941E-2"/>
                  <c:y val="1.2077325851356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62C-49F4-8EF9-FF951943418B}"/>
                </c:ext>
              </c:extLst>
            </c:dLbl>
            <c:dLbl>
              <c:idx val="6"/>
              <c:layout>
                <c:manualLayout>
                  <c:x val="7.9883320032550879E-3"/>
                  <c:y val="5.92269622273441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CA6-4FDD-9F64-9F2BBAE10A69}"/>
                </c:ext>
              </c:extLst>
            </c:dLbl>
            <c:dLbl>
              <c:idx val="7"/>
              <c:layout>
                <c:manualLayout>
                  <c:x val="1.0435151805826923E-3"/>
                  <c:y val="1.2077325851356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62C-49F4-8EF9-FF951943418B}"/>
                </c:ext>
              </c:extLst>
            </c:dLbl>
            <c:dLbl>
              <c:idx val="8"/>
              <c:layout>
                <c:manualLayout>
                  <c:x val="-8.9418998234861678E-3"/>
                  <c:y val="6.15462962862203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CA6-4FDD-9F64-9F2BBAE10A69}"/>
                </c:ext>
              </c:extLst>
            </c:dLbl>
            <c:dLbl>
              <c:idx val="9"/>
              <c:layout>
                <c:manualLayout>
                  <c:x val="-9.5356782023115307E-4"/>
                  <c:y val="1.0103093777111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62C-49F4-8EF9-FF951943418B}"/>
                </c:ext>
              </c:extLst>
            </c:dLbl>
            <c:dLbl>
              <c:idx val="10"/>
              <c:layout>
                <c:manualLayout>
                  <c:x val="-7.3225530788924717E-17"/>
                  <c:y val="3.94846414848961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CA6-4FDD-9F64-9F2BBAE10A69}"/>
                </c:ext>
              </c:extLst>
            </c:dLbl>
            <c:dLbl>
              <c:idx val="11"/>
              <c:layout>
                <c:manualLayout>
                  <c:x val="3.3272660798596594E-3"/>
                  <c:y val="8.12886170286688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62C-49F4-8EF9-FF951943418B}"/>
                </c:ext>
              </c:extLst>
            </c:dLbl>
            <c:spPr>
              <a:noFill/>
              <a:ln>
                <a:solidFill>
                  <a:schemeClr val="accent6">
                    <a:lumMod val="75000"/>
                  </a:schemeClr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Arkusz1!$A$2:$A$13</c:f>
              <c:strCache>
                <c:ptCount val="12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  <c:pt idx="5">
                  <c:v>VI</c:v>
                </c:pt>
                <c:pt idx="6">
                  <c:v>VII</c:v>
                </c:pt>
                <c:pt idx="7">
                  <c:v>VIII</c:v>
                </c:pt>
                <c:pt idx="8">
                  <c:v>IX</c:v>
                </c:pt>
                <c:pt idx="9">
                  <c:v>X</c:v>
                </c:pt>
                <c:pt idx="10">
                  <c:v>XI</c:v>
                </c:pt>
                <c:pt idx="11">
                  <c:v>XII</c:v>
                </c:pt>
              </c:strCache>
            </c:strRef>
          </c:cat>
          <c:val>
            <c:numRef>
              <c:f>Arkusz1!$B$2:$B$13</c:f>
              <c:numCache>
                <c:formatCode>General</c:formatCode>
                <c:ptCount val="12"/>
                <c:pt idx="0">
                  <c:v>173</c:v>
                </c:pt>
                <c:pt idx="1">
                  <c:v>169</c:v>
                </c:pt>
                <c:pt idx="2">
                  <c:v>169</c:v>
                </c:pt>
                <c:pt idx="3">
                  <c:v>161</c:v>
                </c:pt>
                <c:pt idx="4">
                  <c:v>127</c:v>
                </c:pt>
                <c:pt idx="5">
                  <c:v>135</c:v>
                </c:pt>
                <c:pt idx="6">
                  <c:v>168</c:v>
                </c:pt>
                <c:pt idx="7">
                  <c:v>197</c:v>
                </c:pt>
                <c:pt idx="8">
                  <c:v>174</c:v>
                </c:pt>
                <c:pt idx="9">
                  <c:v>163</c:v>
                </c:pt>
                <c:pt idx="10">
                  <c:v>202</c:v>
                </c:pt>
                <c:pt idx="11">
                  <c:v>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08-463E-8148-1FF61EC9A8A1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odpływ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5.991249002441316E-3"/>
                  <c:y val="-5.92269622273456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CA6-4FDD-9F64-9F2BBAE10A69}"/>
                </c:ext>
              </c:extLst>
            </c:dLbl>
            <c:dLbl>
              <c:idx val="1"/>
              <c:layout>
                <c:manualLayout>
                  <c:x val="-2.9506508210449252E-3"/>
                  <c:y val="-5.69076281684675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62C-49F4-8EF9-FF951943418B}"/>
                </c:ext>
              </c:extLst>
            </c:dLbl>
            <c:dLbl>
              <c:idx val="2"/>
              <c:layout>
                <c:manualLayout>
                  <c:x val="-4.9477338218586239E-3"/>
                  <c:y val="-3.71653074260195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62C-49F4-8EF9-FF951943418B}"/>
                </c:ext>
              </c:extLst>
            </c:dLbl>
            <c:dLbl>
              <c:idx val="4"/>
              <c:layout>
                <c:manualLayout>
                  <c:x val="-4.9477338218586239E-3"/>
                  <c:y val="-7.66499489109156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62C-49F4-8EF9-FF951943418B}"/>
                </c:ext>
              </c:extLst>
            </c:dLbl>
            <c:dLbl>
              <c:idx val="6"/>
              <c:layout>
                <c:manualLayout>
                  <c:x val="-1.2936065825113712E-2"/>
                  <c:y val="2.20616548013239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62C-49F4-8EF9-FF951943418B}"/>
                </c:ext>
              </c:extLst>
            </c:dLbl>
            <c:dLbl>
              <c:idx val="7"/>
              <c:layout>
                <c:manualLayout>
                  <c:x val="-5.9912490024413897E-3"/>
                  <c:y val="-1.97423207424484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CA6-4FDD-9F64-9F2BBAE10A69}"/>
                </c:ext>
              </c:extLst>
            </c:dLbl>
            <c:dLbl>
              <c:idx val="8"/>
              <c:layout>
                <c:manualLayout>
                  <c:x val="-4.9477338218586239E-3"/>
                  <c:y val="-7.66499489109160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62C-49F4-8EF9-FF951943418B}"/>
                </c:ext>
              </c:extLst>
            </c:dLbl>
            <c:dLbl>
              <c:idx val="9"/>
              <c:layout>
                <c:manualLayout>
                  <c:x val="-2.9506508210449252E-3"/>
                  <c:y val="-9.63922696533638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62C-49F4-8EF9-FF951943418B}"/>
                </c:ext>
              </c:extLst>
            </c:dLbl>
            <c:dLbl>
              <c:idx val="10"/>
              <c:layout>
                <c:manualLayout>
                  <c:x val="-8.9418998234861678E-3"/>
                  <c:y val="-1.75361552623156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62C-49F4-8EF9-FF951943418B}"/>
                </c:ext>
              </c:extLst>
            </c:dLbl>
            <c:dLbl>
              <c:idx val="11"/>
              <c:layout>
                <c:manualLayout>
                  <c:x val="-1.997083000813772E-3"/>
                  <c:y val="-9.87116037122402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CA6-4FDD-9F64-9F2BBAE10A69}"/>
                </c:ext>
              </c:extLst>
            </c:dLbl>
            <c:spPr>
              <a:noFill/>
              <a:ln>
                <a:solidFill>
                  <a:schemeClr val="accent2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Arkusz1!$A$2:$A$13</c:f>
              <c:strCache>
                <c:ptCount val="12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  <c:pt idx="5">
                  <c:v>VI</c:v>
                </c:pt>
                <c:pt idx="6">
                  <c:v>VII</c:v>
                </c:pt>
                <c:pt idx="7">
                  <c:v>VIII</c:v>
                </c:pt>
                <c:pt idx="8">
                  <c:v>IX</c:v>
                </c:pt>
                <c:pt idx="9">
                  <c:v>X</c:v>
                </c:pt>
                <c:pt idx="10">
                  <c:v>XI</c:v>
                </c:pt>
                <c:pt idx="11">
                  <c:v>XII</c:v>
                </c:pt>
              </c:strCache>
            </c:strRef>
          </c:cat>
          <c:val>
            <c:numRef>
              <c:f>Arkusz1!$C$2:$C$13</c:f>
              <c:numCache>
                <c:formatCode>General</c:formatCode>
                <c:ptCount val="12"/>
                <c:pt idx="0">
                  <c:v>128</c:v>
                </c:pt>
                <c:pt idx="1">
                  <c:v>184</c:v>
                </c:pt>
                <c:pt idx="2">
                  <c:v>222</c:v>
                </c:pt>
                <c:pt idx="3">
                  <c:v>229</c:v>
                </c:pt>
                <c:pt idx="4">
                  <c:v>215</c:v>
                </c:pt>
                <c:pt idx="5">
                  <c:v>192</c:v>
                </c:pt>
                <c:pt idx="6">
                  <c:v>217</c:v>
                </c:pt>
                <c:pt idx="7">
                  <c:v>169</c:v>
                </c:pt>
                <c:pt idx="8">
                  <c:v>248</c:v>
                </c:pt>
                <c:pt idx="9">
                  <c:v>191</c:v>
                </c:pt>
                <c:pt idx="10">
                  <c:v>194</c:v>
                </c:pt>
                <c:pt idx="11">
                  <c:v>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08-463E-8148-1FF61EC9A8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0084784"/>
        <c:axId val="470085328"/>
      </c:barChart>
      <c:catAx>
        <c:axId val="47008478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70085328"/>
        <c:crosses val="autoZero"/>
        <c:auto val="1"/>
        <c:lblAlgn val="ctr"/>
        <c:lblOffset val="100"/>
        <c:noMultiLvlLbl val="0"/>
      </c:catAx>
      <c:valAx>
        <c:axId val="470085328"/>
        <c:scaling>
          <c:orientation val="minMax"/>
          <c:max val="300"/>
          <c:min val="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70084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pl-PL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zarejestrowanych oświadczeń o powierzeniu wykonywania pracy oraz zezwoleń na pracę sezonową według stanu na dzień 31.12.2021r.</a:t>
            </a:r>
          </a:p>
        </c:rich>
      </c:tx>
      <c:layout>
        <c:manualLayout>
          <c:xMode val="edge"/>
          <c:yMode val="edge"/>
          <c:x val="0.27104200635607001"/>
          <c:y val="1.9263911961099958E-2"/>
        </c:manualLayout>
      </c:layout>
      <c:overlay val="0"/>
      <c:spPr>
        <a:solidFill>
          <a:schemeClr val="bg1">
            <a:lumMod val="95000"/>
          </a:schemeClr>
        </a:solidFill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3768287158002394"/>
          <c:y val="0.10661690910583892"/>
          <c:w val="0.72749070479041211"/>
          <c:h val="0.706612260481542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2021r.-oświadczenia-859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Arkusz1!$A$2:$A$7</c:f>
              <c:strCache>
                <c:ptCount val="6"/>
                <c:pt idx="0">
                  <c:v>UKRAINA</c:v>
                </c:pt>
                <c:pt idx="1">
                  <c:v>BIAŁORUŚ</c:v>
                </c:pt>
                <c:pt idx="2">
                  <c:v>GRUZJA</c:v>
                </c:pt>
                <c:pt idx="3">
                  <c:v>MOŁDAWIA</c:v>
                </c:pt>
                <c:pt idx="4">
                  <c:v>ROSJA</c:v>
                </c:pt>
                <c:pt idx="5">
                  <c:v>ARMENIA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643</c:v>
                </c:pt>
                <c:pt idx="1">
                  <c:v>88</c:v>
                </c:pt>
                <c:pt idx="2">
                  <c:v>103</c:v>
                </c:pt>
                <c:pt idx="3">
                  <c:v>13</c:v>
                </c:pt>
                <c:pt idx="4">
                  <c:v>4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46-4722-A43B-C5A48F054D51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2021r.-zezwolenia-22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Arkusz1!$A$2:$A$7</c:f>
              <c:strCache>
                <c:ptCount val="6"/>
                <c:pt idx="0">
                  <c:v>UKRAINA</c:v>
                </c:pt>
                <c:pt idx="1">
                  <c:v>BIAŁORUŚ</c:v>
                </c:pt>
                <c:pt idx="2">
                  <c:v>GRUZJA</c:v>
                </c:pt>
                <c:pt idx="3">
                  <c:v>MOŁDAWIA</c:v>
                </c:pt>
                <c:pt idx="4">
                  <c:v>ROSJA</c:v>
                </c:pt>
                <c:pt idx="5">
                  <c:v>ARMENIA</c:v>
                </c:pt>
              </c:strCache>
            </c:strRef>
          </c:cat>
          <c:val>
            <c:numRef>
              <c:f>Arkusz1!$C$2:$C$7</c:f>
              <c:numCache>
                <c:formatCode>General</c:formatCode>
                <c:ptCount val="6"/>
                <c:pt idx="0">
                  <c:v>22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46-4722-A43B-C5A48F054D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07347168"/>
        <c:axId val="607347712"/>
      </c:barChart>
      <c:catAx>
        <c:axId val="607347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07347712"/>
        <c:crosses val="autoZero"/>
        <c:auto val="1"/>
        <c:lblAlgn val="ctr"/>
        <c:lblOffset val="100"/>
        <c:noMultiLvlLbl val="0"/>
      </c:catAx>
      <c:valAx>
        <c:axId val="607347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0734716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</c:dTable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518686935517512"/>
          <c:y val="0.95674061286145895"/>
          <c:w val="0.46167012965190357"/>
          <c:h val="4.09515316211884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3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4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5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7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15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>
  <cs:dataPoint3D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1">
      <a:schemeClr val="dk1"/>
    </cs:effectRef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1">
      <a:schemeClr val="dk1"/>
    </cs:effectRef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0.06328</cdr:x>
      <cdr:y>0.23577</cdr:y>
    </cdr:from>
    <cdr:to>
      <cdr:x>0.17469</cdr:x>
      <cdr:y>0.3128</cdr:y>
    </cdr:to>
    <cdr:sp macro="" textlink="">
      <cdr:nvSpPr>
        <cdr:cNvPr id="2" name="Elipsa 1"/>
        <cdr:cNvSpPr/>
      </cdr:nvSpPr>
      <cdr:spPr>
        <a:xfrm xmlns:a="http://schemas.openxmlformats.org/drawingml/2006/main">
          <a:off x="443614" y="850383"/>
          <a:ext cx="781050" cy="277814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pl-PL" b="1" dirty="0">
              <a:cs typeface="Times New Roman" panose="02020603050405020304" pitchFamily="18" charset="0"/>
            </a:rPr>
            <a:t>17,4%</a:t>
          </a:r>
        </a:p>
      </cdr:txBody>
    </cdr:sp>
  </cdr:relSizeAnchor>
  <cdr:relSizeAnchor xmlns:cdr="http://schemas.openxmlformats.org/drawingml/2006/chartDrawing">
    <cdr:from>
      <cdr:x>0.30435</cdr:x>
      <cdr:y>0.20797</cdr:y>
    </cdr:from>
    <cdr:to>
      <cdr:x>0.43478</cdr:x>
      <cdr:y>0.46149</cdr:y>
    </cdr:to>
    <cdr:sp macro="" textlink="">
      <cdr:nvSpPr>
        <cdr:cNvPr id="3" name="Elipsa 2"/>
        <cdr:cNvSpPr/>
      </cdr:nvSpPr>
      <cdr:spPr>
        <a:xfrm xmlns:a="http://schemas.openxmlformats.org/drawingml/2006/main">
          <a:off x="2133600" y="750093"/>
          <a:ext cx="914400" cy="91440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pl-PL" b="1" dirty="0"/>
            <a:t>60,5%</a:t>
          </a:r>
        </a:p>
      </cdr:txBody>
    </cdr:sp>
  </cdr:relSizeAnchor>
  <cdr:relSizeAnchor xmlns:cdr="http://schemas.openxmlformats.org/drawingml/2006/chartDrawing">
    <cdr:from>
      <cdr:x>0.54431</cdr:x>
      <cdr:y>0.21178</cdr:y>
    </cdr:from>
    <cdr:to>
      <cdr:x>0.67475</cdr:x>
      <cdr:y>0.4653</cdr:y>
    </cdr:to>
    <cdr:sp macro="" textlink="">
      <cdr:nvSpPr>
        <cdr:cNvPr id="4" name="Elipsa 3"/>
        <cdr:cNvSpPr/>
      </cdr:nvSpPr>
      <cdr:spPr>
        <a:xfrm xmlns:a="http://schemas.openxmlformats.org/drawingml/2006/main">
          <a:off x="3815851" y="763844"/>
          <a:ext cx="914400" cy="91440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pl-PL" b="1" dirty="0"/>
            <a:t>22,1%</a:t>
          </a:r>
        </a:p>
      </cdr:txBody>
    </cdr:sp>
  </cdr:relSizeAnchor>
  <cdr:relSizeAnchor xmlns:cdr="http://schemas.openxmlformats.org/drawingml/2006/chartDrawing">
    <cdr:from>
      <cdr:x>0.06884</cdr:x>
      <cdr:y>0.55561</cdr:y>
    </cdr:from>
    <cdr:to>
      <cdr:x>0.19928</cdr:x>
      <cdr:y>0.80913</cdr:y>
    </cdr:to>
    <cdr:sp macro="" textlink="">
      <cdr:nvSpPr>
        <cdr:cNvPr id="5" name="Elipsa 4"/>
        <cdr:cNvSpPr/>
      </cdr:nvSpPr>
      <cdr:spPr>
        <a:xfrm xmlns:a="http://schemas.openxmlformats.org/drawingml/2006/main">
          <a:off x="482600" y="2003960"/>
          <a:ext cx="914400" cy="91440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pl-PL" b="1" dirty="0"/>
            <a:t>17,5%</a:t>
          </a:r>
        </a:p>
      </cdr:txBody>
    </cdr:sp>
  </cdr:relSizeAnchor>
  <cdr:relSizeAnchor xmlns:cdr="http://schemas.openxmlformats.org/drawingml/2006/chartDrawing">
    <cdr:from>
      <cdr:x>0.31612</cdr:x>
      <cdr:y>0.55561</cdr:y>
    </cdr:from>
    <cdr:to>
      <cdr:x>0.44656</cdr:x>
      <cdr:y>0.80913</cdr:y>
    </cdr:to>
    <cdr:sp macro="" textlink="">
      <cdr:nvSpPr>
        <cdr:cNvPr id="6" name="Elipsa 5"/>
        <cdr:cNvSpPr/>
      </cdr:nvSpPr>
      <cdr:spPr>
        <a:xfrm xmlns:a="http://schemas.openxmlformats.org/drawingml/2006/main">
          <a:off x="2216150" y="2003960"/>
          <a:ext cx="914400" cy="91440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pl-PL" b="1" dirty="0"/>
            <a:t>61%</a:t>
          </a:r>
        </a:p>
      </cdr:txBody>
    </cdr:sp>
  </cdr:relSizeAnchor>
  <cdr:relSizeAnchor xmlns:cdr="http://schemas.openxmlformats.org/drawingml/2006/chartDrawing">
    <cdr:from>
      <cdr:x>0.5471</cdr:x>
      <cdr:y>0.55561</cdr:y>
    </cdr:from>
    <cdr:to>
      <cdr:x>0.67754</cdr:x>
      <cdr:y>0.80913</cdr:y>
    </cdr:to>
    <cdr:sp macro="" textlink="">
      <cdr:nvSpPr>
        <cdr:cNvPr id="7" name="Elipsa 6"/>
        <cdr:cNvSpPr/>
      </cdr:nvSpPr>
      <cdr:spPr>
        <a:xfrm xmlns:a="http://schemas.openxmlformats.org/drawingml/2006/main">
          <a:off x="3835400" y="2003960"/>
          <a:ext cx="914400" cy="91440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pl-PL" b="1" dirty="0"/>
            <a:t>21,5%</a:t>
          </a:r>
        </a:p>
      </cdr:txBody>
    </cdr:sp>
  </cdr:relSizeAnchor>
  <cdr:relSizeAnchor xmlns:cdr="http://schemas.openxmlformats.org/drawingml/2006/chartDrawing">
    <cdr:from>
      <cdr:x>0.79303</cdr:x>
      <cdr:y>0.24648</cdr:y>
    </cdr:from>
    <cdr:to>
      <cdr:x>0.92346</cdr:x>
      <cdr:y>0.5</cdr:y>
    </cdr:to>
    <cdr:sp macro="" textlink="">
      <cdr:nvSpPr>
        <cdr:cNvPr id="8" name="Elipsa 7"/>
        <cdr:cNvSpPr/>
      </cdr:nvSpPr>
      <cdr:spPr>
        <a:xfrm xmlns:a="http://schemas.openxmlformats.org/drawingml/2006/main">
          <a:off x="5559425" y="888999"/>
          <a:ext cx="914400" cy="91440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pl-PL" dirty="0"/>
            <a:t>100%</a:t>
          </a:r>
        </a:p>
      </cdr:txBody>
    </cdr:sp>
  </cdr:relSizeAnchor>
  <cdr:relSizeAnchor xmlns:cdr="http://schemas.openxmlformats.org/drawingml/2006/chartDrawing">
    <cdr:from>
      <cdr:x>0.79438</cdr:x>
      <cdr:y>0.59507</cdr:y>
    </cdr:from>
    <cdr:to>
      <cdr:x>0.92482</cdr:x>
      <cdr:y>0.84859</cdr:y>
    </cdr:to>
    <cdr:sp macro="" textlink="">
      <cdr:nvSpPr>
        <cdr:cNvPr id="9" name="Elipsa 8"/>
        <cdr:cNvSpPr/>
      </cdr:nvSpPr>
      <cdr:spPr>
        <a:xfrm xmlns:a="http://schemas.openxmlformats.org/drawingml/2006/main">
          <a:off x="5568950" y="2146299"/>
          <a:ext cx="914400" cy="91440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pl-PL" dirty="0"/>
            <a:t>100%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0.03261</cdr:x>
      <cdr:y>0.88298</cdr:y>
    </cdr:from>
    <cdr:to>
      <cdr:x>0.4837</cdr:x>
      <cdr:y>0.98085</cdr:y>
    </cdr:to>
    <cdr:sp macro="" textlink="">
      <cdr:nvSpPr>
        <cdr:cNvPr id="2" name="Prostokąt 1"/>
        <cdr:cNvSpPr/>
      </cdr:nvSpPr>
      <cdr:spPr>
        <a:xfrm xmlns:a="http://schemas.openxmlformats.org/drawingml/2006/main">
          <a:off x="228600" y="5221447"/>
          <a:ext cx="3162300" cy="578748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endParaRPr lang="pl-PL" sz="1400" b="1" dirty="0"/>
        </a:p>
        <a:p xmlns:a="http://schemas.openxmlformats.org/drawingml/2006/main">
          <a:pPr algn="ctr"/>
          <a:r>
            <a:rPr lang="pl-PL" sz="1400" b="1" dirty="0"/>
            <a:t>2018</a:t>
          </a:r>
        </a:p>
      </cdr:txBody>
    </cdr:sp>
  </cdr:relSizeAnchor>
  <cdr:relSizeAnchor xmlns:cdr="http://schemas.openxmlformats.org/drawingml/2006/chartDrawing">
    <cdr:from>
      <cdr:x>0.52536</cdr:x>
      <cdr:y>0.8792</cdr:y>
    </cdr:from>
    <cdr:to>
      <cdr:x>0.98007</cdr:x>
      <cdr:y>0.98085</cdr:y>
    </cdr:to>
    <cdr:sp macro="" textlink="">
      <cdr:nvSpPr>
        <cdr:cNvPr id="3" name="Prostokąt 2"/>
        <cdr:cNvSpPr/>
      </cdr:nvSpPr>
      <cdr:spPr>
        <a:xfrm xmlns:a="http://schemas.openxmlformats.org/drawingml/2006/main">
          <a:off x="3683000" y="5199094"/>
          <a:ext cx="3187683" cy="601101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endParaRPr lang="pl-PL" sz="1400" b="1" dirty="0"/>
        </a:p>
        <a:p xmlns:a="http://schemas.openxmlformats.org/drawingml/2006/main">
          <a:pPr algn="ctr"/>
          <a:r>
            <a:rPr lang="pl-PL" sz="1400" b="1" dirty="0"/>
            <a:t>2019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0.03261</cdr:x>
      <cdr:y>0.88298</cdr:y>
    </cdr:from>
    <cdr:to>
      <cdr:x>0.4837</cdr:x>
      <cdr:y>0.98085</cdr:y>
    </cdr:to>
    <cdr:sp macro="" textlink="">
      <cdr:nvSpPr>
        <cdr:cNvPr id="2" name="Prostokąt 1"/>
        <cdr:cNvSpPr/>
      </cdr:nvSpPr>
      <cdr:spPr>
        <a:xfrm xmlns:a="http://schemas.openxmlformats.org/drawingml/2006/main">
          <a:off x="228600" y="5221447"/>
          <a:ext cx="3162300" cy="578748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endParaRPr lang="pl-PL" sz="1400" b="1" dirty="0"/>
        </a:p>
        <a:p xmlns:a="http://schemas.openxmlformats.org/drawingml/2006/main">
          <a:pPr algn="ctr"/>
          <a:r>
            <a:rPr lang="pl-PL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2020</a:t>
          </a:r>
        </a:p>
      </cdr:txBody>
    </cdr:sp>
  </cdr:relSizeAnchor>
  <cdr:relSizeAnchor xmlns:cdr="http://schemas.openxmlformats.org/drawingml/2006/chartDrawing">
    <cdr:from>
      <cdr:x>0.52536</cdr:x>
      <cdr:y>0.8792</cdr:y>
    </cdr:from>
    <cdr:to>
      <cdr:x>0.98007</cdr:x>
      <cdr:y>0.98085</cdr:y>
    </cdr:to>
    <cdr:sp macro="" textlink="">
      <cdr:nvSpPr>
        <cdr:cNvPr id="3" name="Prostokąt 2"/>
        <cdr:cNvSpPr/>
      </cdr:nvSpPr>
      <cdr:spPr>
        <a:xfrm xmlns:a="http://schemas.openxmlformats.org/drawingml/2006/main">
          <a:off x="3683000" y="5199094"/>
          <a:ext cx="3187683" cy="601101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endParaRPr lang="pl-PL" sz="1400" b="1" dirty="0"/>
        </a:p>
        <a:p xmlns:a="http://schemas.openxmlformats.org/drawingml/2006/main">
          <a:pPr algn="ctr"/>
          <a:r>
            <a:rPr lang="pl-PL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2021</a:t>
          </a:r>
        </a:p>
        <a:p xmlns:a="http://schemas.openxmlformats.org/drawingml/2006/main">
          <a:pPr algn="ctr"/>
          <a:endParaRPr lang="pl-PL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4" y="14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8658" y="14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B7B94-35BE-4341-B06B-02650CF0AB12}" type="datetimeFigureOut">
              <a:rPr lang="pl-PL" smtClean="0"/>
              <a:pPr/>
              <a:t>2022-03-21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79500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4" y="9433120"/>
            <a:ext cx="2944283" cy="4982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8658" y="9433120"/>
            <a:ext cx="2944283" cy="4982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86973B-64F3-40E4-9014-9517C63A566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8435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86973B-64F3-40E4-9014-9517C63A5663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8808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86973B-64F3-40E4-9014-9517C63A5663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4318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86973B-64F3-40E4-9014-9517C63A5663}" type="slidenum">
              <a:rPr lang="pl-PL" smtClean="0"/>
              <a:pPr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9446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A35E-EBB6-466E-8022-A07C1CE3CE96}" type="datetime1">
              <a:rPr lang="pl-PL" smtClean="0"/>
              <a:t>2022-03-21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4515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E65F-0EA2-41AD-9E98-D39FEEF455AD}" type="datetime1">
              <a:rPr lang="pl-PL" smtClean="0"/>
              <a:t>2022-03-21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7727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4301F-EF1D-405D-9886-963FA0CBA98E}" type="datetime1">
              <a:rPr lang="pl-PL" smtClean="0"/>
              <a:t>2022-03-21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9126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37D05-4A7A-4329-822E-EB805541E346}" type="datetime1">
              <a:rPr lang="pl-PL" smtClean="0"/>
              <a:t>2022-03-21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0372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0280-CDAF-4858-9FE0-CED4F230297B}" type="datetime1">
              <a:rPr lang="pl-PL" smtClean="0"/>
              <a:t>2022-03-21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6503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8E090-A8BA-421D-9838-F9E022EDA78F}" type="datetime1">
              <a:rPr lang="pl-PL" smtClean="0"/>
              <a:t>2022-03-21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321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2AB8-8730-41B8-B93C-B2DD7D4799A3}" type="datetime1">
              <a:rPr lang="pl-PL" smtClean="0"/>
              <a:t>2022-03-21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6605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5D1E9-1CC9-43CB-AEFB-FB0A33D01B5F}" type="datetime1">
              <a:rPr lang="pl-PL" smtClean="0"/>
              <a:t>2022-03-21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2283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E417-42EF-4663-A98E-35868BF14F40}" type="datetime1">
              <a:rPr lang="pl-PL" smtClean="0"/>
              <a:t>2022-03-21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2061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8C59A-6F06-450F-B332-06E77F060B6E}" type="datetime1">
              <a:rPr lang="pl-PL" smtClean="0"/>
              <a:t>2022-03-21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3763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C100-ED32-45D3-B396-4AFC2427E3E5}" type="datetime1">
              <a:rPr lang="pl-PL" smtClean="0"/>
              <a:t>2022-03-21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6801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6A713-1CAB-470C-B469-C494D6AF98BD}" type="datetime1">
              <a:rPr lang="pl-PL" smtClean="0"/>
              <a:t>2022-03-21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32B36-1EBD-44DC-B11E-03CA895CEB8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0596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850900" y="1425503"/>
            <a:ext cx="10490200" cy="400699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200" b="1" i="1" dirty="0">
                <a:ln/>
                <a:solidFill>
                  <a:schemeClr val="accent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600" i="1" dirty="0">
                <a:ln w="0"/>
                <a:solidFill>
                  <a:schemeClr val="accent3">
                    <a:lumMod val="75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INFORMACJA NA TEMAT</a:t>
            </a:r>
            <a:endParaRPr lang="pl-PL" sz="3600" dirty="0">
              <a:ln w="0"/>
              <a:solidFill>
                <a:schemeClr val="accent3">
                  <a:lumMod val="75000"/>
                </a:schemeClr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600" i="1" dirty="0">
                <a:ln w="0"/>
                <a:solidFill>
                  <a:schemeClr val="accent3">
                    <a:lumMod val="75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ZATRUDNIENIA I BEZROBOCIA </a:t>
            </a:r>
            <a:endParaRPr lang="pl-PL" sz="3600" dirty="0">
              <a:ln w="0"/>
              <a:solidFill>
                <a:schemeClr val="accent3">
                  <a:lumMod val="75000"/>
                </a:schemeClr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600" i="1" dirty="0">
                <a:ln w="0"/>
                <a:solidFill>
                  <a:schemeClr val="accent3">
                    <a:lumMod val="75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POWIECIE WAŁECKIM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600" i="1" dirty="0">
                <a:ln w="0"/>
                <a:solidFill>
                  <a:schemeClr val="accent3">
                    <a:lumMod val="75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WG STANU NA DZIEŃ 31.12.2021 ROK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l-PL" sz="3200" b="1" dirty="0">
              <a:ln/>
              <a:solidFill>
                <a:schemeClr val="accent3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298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9454" y="86496"/>
            <a:ext cx="4417183" cy="982339"/>
          </a:xfrm>
          <a:solidFill>
            <a:schemeClr val="bg1">
              <a:lumMod val="85000"/>
            </a:schemeClr>
          </a:solidFill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REJESTRACJE, WYŁĄCZENIA, PODJĘCIA PRACY ORAZ OFERTY PRACY  W POSZCZEGÓLNYCH GMINACH POWIATU WAŁECKIEGO W LATACH 2020-2021</a:t>
            </a:r>
            <a:endParaRPr lang="pl-PL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2030173"/>
              </p:ext>
            </p:extLst>
          </p:nvPr>
        </p:nvGraphicFramePr>
        <p:xfrm>
          <a:off x="4793924" y="193589"/>
          <a:ext cx="7183277" cy="6162759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370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1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0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17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17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9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98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6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6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8975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Gminy powiatu wałeckiego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rejestracje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wyłączenia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podjęcia pracy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oferty pracy                 </a:t>
                      </a:r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miejsca aktywizacji zawodowe</a:t>
                      </a:r>
                      <a:r>
                        <a:rPr lang="pl-PL" sz="1600" dirty="0"/>
                        <a:t>j</a:t>
                      </a:r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20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99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m. Wałcz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1144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932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1091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563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532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543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961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99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g. Człopa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183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193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99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g. Mirosławiec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261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241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247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262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9967">
                <a:tc>
                  <a:txBody>
                    <a:bodyPr/>
                    <a:lstStyle/>
                    <a:p>
                      <a:pPr marL="270510" indent="-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g. Tuczno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183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226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192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384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306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99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g. Wałcz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631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593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587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367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341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99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Powiat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2459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2064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2283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2325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1326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1213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1307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1640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4334" y="1178012"/>
            <a:ext cx="4667421" cy="5178336"/>
          </a:xfrm>
        </p:spPr>
        <p:txBody>
          <a:bodyPr>
            <a:normAutofit fontScale="70000" lnSpcReduction="20000"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2021 roku w porównaniu do 2020 roku odnotowano mniejszą liczbę rejestrujących się bezrobotnych (2064 osoby) niż wyrejestrowanych  (2325 osób), co miało wpływ na niższy stan zarejestrowanych bezrobotnych na koniec roku – 1268 osób.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2021 roku najmniej rejestrujących się w Urzędzie osób było z terenu gmin Tuczno i Człopa po 183 osoby, natomiast najmniej wyrejestrowanych – 192 oraz podejmujących pracę – 93 było z terenu gminy Tuczno oraz Człopa odpowiednio 193          i 94, 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analizowanym okresie wskaźnik płynności rynku pracy (stosunek liczby podejmujących pracę do liczby osób rejestrujących się w danym okresie) zwiększył się o 4,9% (2020-53,9% a w 2021–58,8%),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2021 roku podobnie jak w 2020 roku najwięcej ofert pracy                   i miejsc aktywizacji zawodowej zostało złożonych przez pracodawców, których siedziby firm zlokalizowane są na terenie Wałcza i gminy Tuczno. W 2021 roku było ich – 961                  i 306, a w 2020 roku – 543 i 384. Najmniej ofert pracy zostało złożonych przez pracodawców z terenu gminy Wałcz – 100                    w 2021 roku, natomiast 101 w 2020 roku,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powodu epidemii mającej wpływ na ograniczenie zatrudnienia z powodu czasowego braku możliwości prowadzenia działalności gospodarczej przez niektóre branże w 2020 roku w porównaniu do lat ubiegłych do Urzędu wpłynęło najmniej ofert pracy i miejsc aktywizacji zawodowej,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2021 roku sytuacja na rynku pracy uległa poprawie, co miało swoje odzwierciedlenie w mniejszej ilości rejestracji, większej liczbie osób wyłączonych z ewidencji bezrobotnych oraz większej ilości ofert pracy i miejsc aktywizacji zawodowej, która w porównaniu do analogicznego okresu 2020 roku wzrosła o 25,5%.</a:t>
            </a:r>
            <a:endParaRPr lang="pl-PL" sz="1800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10</a:t>
            </a:fld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670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774" y="90883"/>
            <a:ext cx="7181636" cy="449899"/>
          </a:xfrm>
          <a:solidFill>
            <a:schemeClr val="bg1">
              <a:lumMod val="85000"/>
            </a:schemeClr>
          </a:solidFill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 BEZROBOTNYCH  –  STAN NA KONIEC 2020 I 2021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1282306"/>
              </p:ext>
            </p:extLst>
          </p:nvPr>
        </p:nvGraphicFramePr>
        <p:xfrm>
          <a:off x="5498447" y="688239"/>
          <a:ext cx="6540501" cy="581843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576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0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04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29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28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28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4621">
                <a:tc rowSpan="3"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wyszczególnienie</a:t>
                      </a:r>
                    </a:p>
                  </a:txBody>
                  <a:tcPr anchor="ctr" anchorCtr="1"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lata 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57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anchor="ctr" anchorCtr="1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udział</a:t>
                      </a:r>
                    </a:p>
                  </a:txBody>
                  <a:tcPr anchor="ctr" anchorCtr="1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anchor="ctr" anchorCtr="1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udział</a:t>
                      </a:r>
                    </a:p>
                  </a:txBody>
                  <a:tcPr anchor="ctr" anchorCtr="1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wzrost/spadek ilościowy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57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ilościowy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6673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bezrobotnych ogółem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1529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1268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-261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673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bezrobotnych kobiet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916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59,9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764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-152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+0,4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6673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Bezrobotni z prawem do zasiłku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11,8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+1,4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5139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Bezrobotni będący w szczególnej sytuacji na rynku pracy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1092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86,1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-131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+6,1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5139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Bezrobotni zwolnieni z przyczyn</a:t>
                      </a:r>
                      <a:r>
                        <a:rPr lang="pl-PL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dotyczących zakładu pracy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+4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+0,7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7770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Długotrwale bezrobotni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746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48,8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737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-9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+9,3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6673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Bezrobotni do 25 roku życia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-44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6673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Bezrobotni</a:t>
                      </a:r>
                      <a:r>
                        <a:rPr lang="pl-PL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do 30 roku życia 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356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22,9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-66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-0,4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1649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Bezrobotni powyżej</a:t>
                      </a:r>
                      <a:r>
                        <a:rPr lang="pl-PL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50 roku życia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429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28,1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394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31,1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-35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+3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85139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Bezrobotni bez kwalifikacji zawodowych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455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29,8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369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29,1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-86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-0,7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3492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Bezrobotni z wykształceniem gimnazjalnym/podstawowym                        </a:t>
                      </a:r>
                      <a:r>
                        <a:rPr lang="pl-PL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 poniżej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549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35,9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462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36,4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-87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+0,5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72842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Bezrobotni posiadający co</a:t>
                      </a:r>
                      <a:r>
                        <a:rPr lang="pl-PL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najmniej jedno dziecko do 6 roku życia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255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16,8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-42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+0,1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6673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Niepełnosprawni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bez zmian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>
          <a:xfrm>
            <a:off x="8990743" y="6568782"/>
            <a:ext cx="2743200" cy="365125"/>
          </a:xfrm>
        </p:spPr>
        <p:txBody>
          <a:bodyPr/>
          <a:lstStyle/>
          <a:p>
            <a:fld id="{D0E32B36-1EBD-44DC-B11E-03CA895CEB83}" type="slidenum">
              <a:rPr lang="pl-P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11</a:t>
            </a:fld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774" y="907314"/>
            <a:ext cx="5428049" cy="5599361"/>
          </a:xfrm>
        </p:spPr>
        <p:txBody>
          <a:bodyPr>
            <a:norm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2021 roku stan bezrobotnych w porównaniu do 2020 roku zmniejszył o 261 osób,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pomimo spadku bezrobocia w 2021 roku o 17,1% nadal utrzymują się niekorzystne tendencje w jego strukturze, wynikające                            z wysokiego udziału osób w szczególnej sytuacji na rynku pracy, kobiet, długotrwale bezrobotnych, osób z wykształceniem gimnazjalnym, podstawowym i niższym oraz osób powyżej 50 r.ż. 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porównaniu do analogicznego okresu 2020 roku największy wzrost bezrobocia odnotowano wśród osób długotrwale bezrobotnych o 9,3%, osób znajdujących się w szczególnej sytuacji na rynku pracy o 6,1% oraz osób powyżej 50 roku życia o 3%, natomiast spadek bezrobocia odnotowano wśród bezrobotnych do 25 roku życia o 1%, bezrobotnych bez kwalifikacji zawodowych o 0,7% oraz bezrobotnych do 30 roku życia o 0,4%,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koniec 2021 roku największą grupą bezrobotnych byli bezrobotni znajdujący się w szczególnej sytuacji na rynku pracy – 1092 osoby, w porównaniu do analogicznego okresu 2020 roku ich liczba zmniejszyła się o 131 osób, tj. o 10,7%, kolejną grupą były bezrobotne kobiety, których stan zmniejszył się o 152 osoby,                           tj. o 16,6%,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najmniejszymi grupami wśród osób bezrobotnych są osoby zwolnione z przyczyn zakładu pracy (w 2020 – 33 osoby a w 2021 – 37 osób) oraz osoby niepełnosprawne (w 2020 –78 osób a w 2021 – 65 osób),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sz="14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l-PL" sz="14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l-PL" sz="1400" dirty="0"/>
          </a:p>
          <a:p>
            <a:pPr algn="just"/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4132081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1600" y="0"/>
            <a:ext cx="5092700" cy="700217"/>
          </a:xfrm>
          <a:solidFill>
            <a:schemeClr val="bg1">
              <a:lumMod val="85000"/>
            </a:schemeClr>
          </a:solidFill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 BEZROBOTNYCH W PODZIALE</a:t>
            </a:r>
            <a:b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CZAS POZOSTAWANIA BEZ PRACY, WIEK,   </a:t>
            </a:r>
            <a:b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WYKSZTAŁCENIE I STAŻ PRACY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5508764"/>
              </p:ext>
            </p:extLst>
          </p:nvPr>
        </p:nvGraphicFramePr>
        <p:xfrm>
          <a:off x="5194301" y="0"/>
          <a:ext cx="6931024" cy="66065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067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6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95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12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2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3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0157">
                <a:tc rowSpan="2" gridSpan="2">
                  <a:txBody>
                    <a:bodyPr/>
                    <a:lstStyle/>
                    <a:p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wyszczególnienie</a:t>
                      </a:r>
                    </a:p>
                  </a:txBody>
                  <a:tcPr anchor="ctr" anchorCtr="1"/>
                </a:tc>
                <a:tc rowSpan="2"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bezrobotni</a:t>
                      </a:r>
                      <a:r>
                        <a:rPr lang="pl-PL" sz="105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ogółem</a:t>
                      </a:r>
                      <a:endParaRPr lang="pl-PL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udział %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157">
                <a:tc gridSpan="2" v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5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5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5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5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157">
                <a:tc rowSpan="6"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czas pozostawania bez pracy w miesiącach</a:t>
                      </a:r>
                      <a:r>
                        <a:rPr lang="pl-PL" sz="105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pl-PL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 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157">
                <a:tc v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305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19,9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19,4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0157">
                <a:tc v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0157">
                <a:tc v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6-12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19,1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015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12-24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18,1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17,7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015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powyżej 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304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40157">
                <a:tc rowSpan="6"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wiek</a:t>
                      </a:r>
                      <a:endParaRPr lang="pl-PL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18-24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0157">
                <a:tc v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25-34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24,3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22,8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0157">
                <a:tc v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35-44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376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24,6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23,7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0157">
                <a:tc v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45-54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275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21,7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0157">
                <a:tc v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55-59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0157">
                <a:tc vMerge="1">
                  <a:txBody>
                    <a:bodyPr/>
                    <a:lstStyle/>
                    <a:p>
                      <a:pPr algn="ctr"/>
                      <a:endParaRPr lang="pl-PL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i więcej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8,2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9,9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40157">
                <a:tc rowSpan="5"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wykształcenie</a:t>
                      </a:r>
                      <a:endParaRPr lang="pl-PL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wyższe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9550">
                <a:tc vMerge="1">
                  <a:txBody>
                    <a:bodyPr/>
                    <a:lstStyle/>
                    <a:p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policealne i średnie zawodowe/branżowe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322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273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21,1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21,5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0157">
                <a:tc vMerge="1">
                  <a:txBody>
                    <a:bodyPr/>
                    <a:lstStyle/>
                    <a:p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średnie ogólnokształcące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0157">
                <a:tc vMerge="1">
                  <a:txBody>
                    <a:bodyPr/>
                    <a:lstStyle/>
                    <a:p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zasadnicze zawodowe/branżowe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378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312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24,7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24,6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0157">
                <a:tc vMerge="1">
                  <a:txBody>
                    <a:bodyPr/>
                    <a:lstStyle/>
                    <a:p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gimnazjalne/podstawowe</a:t>
                      </a:r>
                      <a:r>
                        <a:rPr lang="pl-PL" sz="1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 poniżej</a:t>
                      </a:r>
                      <a:endParaRPr lang="pl-PL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549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462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35,9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36,5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0157">
                <a:tc rowSpan="7"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staż pracy ogółem</a:t>
                      </a:r>
                      <a:endParaRPr lang="pl-PL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 1 roku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237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19,5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0157">
                <a:tc vMerge="1">
                  <a:txBody>
                    <a:bodyPr/>
                    <a:lstStyle/>
                    <a:p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448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29,4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29,6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0157">
                <a:tc vMerge="1">
                  <a:txBody>
                    <a:bodyPr/>
                    <a:lstStyle/>
                    <a:p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16,8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17,1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0157">
                <a:tc vMerge="1">
                  <a:txBody>
                    <a:bodyPr/>
                    <a:lstStyle/>
                    <a:p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15,8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15,8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4015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20-30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4015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i więcej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40157">
                <a:tc vMerge="1">
                  <a:txBody>
                    <a:bodyPr/>
                    <a:lstStyle/>
                    <a:p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bez stażu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40157">
                <a:tc gridSpan="2">
                  <a:txBody>
                    <a:bodyPr/>
                    <a:lstStyle/>
                    <a:p>
                      <a:pPr algn="ctr"/>
                      <a:r>
                        <a:rPr lang="pl-PL" sz="105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ogółem 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1529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1268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0" y="770285"/>
            <a:ext cx="5194300" cy="5927077"/>
          </a:xfrm>
        </p:spPr>
        <p:txBody>
          <a:bodyPr>
            <a:normAutofit fontScale="25000" lnSpcReduction="20000"/>
          </a:bodyPr>
          <a:lstStyle/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koniec 2021 roku najwięcej było zarejestrowanych osób                                            z wykształceniem gimnazjalnym/podstawowym i niższym – 462 osoby (36,5%) oraz z zasadniczym zawodowym – 312 osób (24,6%),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wykształcenie wyższe posiadało 90 osób (7,1%) a ogólnokształcące 131 osób (10,3%),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porównaniu do analogicznego okresu 2020 roku odnotowano wzrost udziału bezrobotnych z wykształceniem gimnazjalnym/podstawowym                           i poniżej o 0,6%, policealnym i średnim zawodowym o 0,4%, natomiast spadek nastąpił wśród bezrobotnych z wykształceniem wyższym o 0,6%, średnim ogólnokształcącym o 0,3% oraz zasadniczym zawodowym o 0,1%,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analizy posiadanego przez bezrobotnych doświadczenia zawodowego                       i stażu pracy wynika, że bez stażu lub ze stażem do roku było zarejestrowanych łącznie 347 osób tj. 27,4% ogółu bezrobotnych, ze stażem od 5 do 10 lat – 217 osób, tj. 17,1%, ze stażem od 1 roku do 5 lat – 375 osób, tj. 29,6% a ponad 10-letni staż pracy posiadało łącznie – 329 osób, tj. 25,9% bezrobotnych,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porównaniu do analogicznego okresu 2020 roku odnotowano wzrost udziału bezrobotnych posiadających staż pracy od 5 do 10 lat o 0,3%, następie wśród bezrobotnych, którzy byli zatrudnieni od 1 roku do 5 lat                                       o 0,2% oraz wśród osób, które nie posiadały stażu pracy o 0,6%, natomiast spadek nastąpił wśród tych bezrobotnych, którzy udokumentowali zatrudnienie powyżej 10 lat o 0,4%, 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analizy czasu pozostawania bez pracy wynika, że na koniec 2021 r. łącznie 680 osób tj. 53,6% w ogólnej liczbie bezrobotnych pozostawało bez zatrudnienia przez okres powyżej 6 miesięcy, a 528 osób tj. 41,6% spośród nich było zarejestrowanych dłużej niż rok,  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2021 roku w porównaniu do 2020 roku odnotowano wzrost osób pozostających bez pracy do 1 m-ca o 35 osób, tj. o 22,4% oraz powyżej 24 miesięcy o 51 osób, tj. o 20,2%, a także spadek bezrobocia wśród  osób poszukujących pracy od 1 do 24 miesięcy łącznie o 347 osób,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koniec 2021 r. wśród zarejestrowanych osób bezrobotnych najwięcej było osób w przedziale wiekowym 35-44 lata - 300 osób (23,7%), 25-34 lata - 289 bezrobotnych (22,8%), następnie w przedziale wiekowym 45-54 lata – 275 (21,7%) oraz w wieku powyżej 55 lat - 265 bezrobotnych (20,9%),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bezrobotni w wieku 18-24 lata stanowili 11% ogółu zarejestrowanych bezrobotnych, w tej grupie wiekowej ich udział w strukturze zmniejszył się                      o 0,9% w porównaniu do analogicznego okresu 2020 roku.</a:t>
            </a:r>
          </a:p>
          <a:p>
            <a:endParaRPr lang="pl-PL" sz="1200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9264629" y="6634344"/>
            <a:ext cx="2743200" cy="275731"/>
          </a:xfrm>
        </p:spPr>
        <p:txBody>
          <a:bodyPr/>
          <a:lstStyle/>
          <a:p>
            <a:fld id="{D0E32B36-1EBD-44DC-B11E-03CA895CEB83}" type="slidenum">
              <a:rPr lang="pl-P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12</a:t>
            </a:fld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207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76275" y="57843"/>
            <a:ext cx="9380806" cy="598524"/>
          </a:xfr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 anchorCtr="1">
            <a:normAutofit fontScale="90000"/>
          </a:bodyPr>
          <a:lstStyle/>
          <a:p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RYNEK PRACY ORAZ REALIZACJA USŁUG                                                               POŚREDNICTWA PRACY I PORADNICTWA ZAWODOWEGO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8281" y="913302"/>
            <a:ext cx="4133788" cy="5594590"/>
          </a:xfrm>
        </p:spPr>
        <p:txBody>
          <a:bodyPr>
            <a:no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pl-PL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2021 roku sytuacja na lokalnym rynku pracy uległa poprawie w porównaniu do analogicznego okresu 2020 roku. Zniesiono obostrzenia epidemiczne związane  z bezpośrednią obsługą klientów a także umożliwiono prowadzenie działalności gospodarczej w branżach takich jak: gastronomia, turystyka, handel, usługi kosmetyczno-fryzjerskie co miało wpływ na większą liczbę składanych do Urzędu ofert pracy                       i miejsc aktywizacji zawodowej, szczególnie                     w miesiącach wrzesień i październik,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pl-PL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łącznie w 2021 roku pracodawcy i przedsiębiorcy zgłosili 1640 wolnych miejsc pracy i aktywizacji zawodowej. Było ich więcej o 333 w porównaniu do analogicznego okresu ubiegłego roku,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pl-PL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461 ofert pracy tj. 28,1% ogółu złożonych dotyczyło zatrudnienia subsydiowanego ze środków Funduszu Pracy realizowanego w ramach prac interwencyjnych, robót publicznych, prac społecznie użytecznych, refundacji kosztów doposażenia lub wyposażenia stanowiska pracy a także aktywizacji bezrobotnych poprzez staż lub prace społecznie użyteczne,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pl-PL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wrześniu 2021 roku wpłynęło 265 ofert pracy, podczas gdy w ubiegłym roku z powodu pandemii                  w tym samym czasie pracodawcy złożyli ich trzykrotnie mniej (89 ofert),   </a:t>
            </a:r>
          </a:p>
          <a:p>
            <a:pPr marL="342900" indent="-342900" algn="just">
              <a:buFont typeface="Wingdings" panose="05000000000000000000" pitchFamily="2" charset="2"/>
              <a:buChar char="Ø"/>
              <a:tabLst>
                <a:tab pos="269875" algn="l"/>
              </a:tabLst>
            </a:pPr>
            <a:r>
              <a:rPr lang="pl-PL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bilans wyrejestrowań, ofert pracy i podjęć pracy                   w latach 2020 -2021 przedstawia tabela zamieszczona obok:</a:t>
            </a:r>
          </a:p>
          <a:p>
            <a:endParaRPr lang="pl-PL" sz="12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9096633" y="6356350"/>
            <a:ext cx="2743200" cy="365125"/>
          </a:xfrm>
        </p:spPr>
        <p:txBody>
          <a:bodyPr/>
          <a:lstStyle/>
          <a:p>
            <a:fld id="{D0E32B36-1EBD-44DC-B11E-03CA895CEB83}" type="slidenum">
              <a:rPr lang="pl-P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13</a:t>
            </a:fld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Symbol zastępczy zawartości 4">
            <a:extLst>
              <a:ext uri="{FF2B5EF4-FFF2-40B4-BE49-F238E27FC236}">
                <a16:creationId xmlns:a16="http://schemas.microsoft.com/office/drawing/2014/main" id="{17E4745D-902F-4D9D-8A03-EA13733E4D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6489451"/>
              </p:ext>
            </p:extLst>
          </p:nvPr>
        </p:nvGraphicFramePr>
        <p:xfrm>
          <a:off x="4463302" y="784913"/>
          <a:ext cx="7555704" cy="5442891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911764">
                  <a:extLst>
                    <a:ext uri="{9D8B030D-6E8A-4147-A177-3AD203B41FA5}">
                      <a16:colId xmlns:a16="http://schemas.microsoft.com/office/drawing/2014/main" val="3787597419"/>
                    </a:ext>
                  </a:extLst>
                </a:gridCol>
                <a:gridCol w="832970">
                  <a:extLst>
                    <a:ext uri="{9D8B030D-6E8A-4147-A177-3AD203B41FA5}">
                      <a16:colId xmlns:a16="http://schemas.microsoft.com/office/drawing/2014/main" val="1142387085"/>
                    </a:ext>
                  </a:extLst>
                </a:gridCol>
                <a:gridCol w="1111589">
                  <a:extLst>
                    <a:ext uri="{9D8B030D-6E8A-4147-A177-3AD203B41FA5}">
                      <a16:colId xmlns:a16="http://schemas.microsoft.com/office/drawing/2014/main" val="1043226832"/>
                    </a:ext>
                  </a:extLst>
                </a:gridCol>
                <a:gridCol w="874399">
                  <a:extLst>
                    <a:ext uri="{9D8B030D-6E8A-4147-A177-3AD203B41FA5}">
                      <a16:colId xmlns:a16="http://schemas.microsoft.com/office/drawing/2014/main" val="1637932763"/>
                    </a:ext>
                  </a:extLst>
                </a:gridCol>
                <a:gridCol w="762297">
                  <a:extLst>
                    <a:ext uri="{9D8B030D-6E8A-4147-A177-3AD203B41FA5}">
                      <a16:colId xmlns:a16="http://schemas.microsoft.com/office/drawing/2014/main" val="686400699"/>
                    </a:ext>
                  </a:extLst>
                </a:gridCol>
                <a:gridCol w="1053763">
                  <a:extLst>
                    <a:ext uri="{9D8B030D-6E8A-4147-A177-3AD203B41FA5}">
                      <a16:colId xmlns:a16="http://schemas.microsoft.com/office/drawing/2014/main" val="2600842214"/>
                    </a:ext>
                  </a:extLst>
                </a:gridCol>
                <a:gridCol w="1008922">
                  <a:extLst>
                    <a:ext uri="{9D8B030D-6E8A-4147-A177-3AD203B41FA5}">
                      <a16:colId xmlns:a16="http://schemas.microsoft.com/office/drawing/2014/main" val="2603467922"/>
                    </a:ext>
                  </a:extLst>
                </a:gridCol>
              </a:tblGrid>
              <a:tr h="81982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Wyszczególnienie 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Wyrejestrowania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Oferty pracy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Podjęcia pracy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064895"/>
                  </a:ext>
                </a:extLst>
              </a:tr>
              <a:tr h="520878">
                <a:tc vMerge="1">
                  <a:txBody>
                    <a:bodyPr/>
                    <a:lstStyle/>
                    <a:p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pl-PL" sz="13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pl-PL" sz="13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pl-PL" sz="13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pl-PL" sz="13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pl-PL" sz="13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pl-PL" sz="13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3395995752"/>
                  </a:ext>
                </a:extLst>
              </a:tr>
              <a:tr h="3155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473402998"/>
                  </a:ext>
                </a:extLst>
              </a:tr>
              <a:tr h="3155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831050291"/>
                  </a:ext>
                </a:extLst>
              </a:tr>
              <a:tr h="3155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958888812"/>
                  </a:ext>
                </a:extLst>
              </a:tr>
              <a:tr h="3155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47579921"/>
                  </a:ext>
                </a:extLst>
              </a:tr>
              <a:tr h="3155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4074402219"/>
                  </a:ext>
                </a:extLst>
              </a:tr>
              <a:tr h="3155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713547644"/>
                  </a:ext>
                </a:extLst>
              </a:tr>
              <a:tr h="3155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285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020224289"/>
                  </a:ext>
                </a:extLst>
              </a:tr>
              <a:tr h="3155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239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55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IX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248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55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237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55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55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XII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pl-PL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55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RAZEM</a:t>
                      </a:r>
                      <a:endParaRPr lang="pl-PL" sz="13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2283</a:t>
                      </a:r>
                      <a:endParaRPr lang="pl-PL" sz="13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2325</a:t>
                      </a:r>
                      <a:endParaRPr lang="pl-PL" sz="13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1307</a:t>
                      </a:r>
                      <a:endParaRPr lang="pl-PL" sz="13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1640</a:t>
                      </a:r>
                      <a:endParaRPr lang="pl-PL" sz="13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1326</a:t>
                      </a:r>
                      <a:endParaRPr lang="pl-PL" sz="13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1213</a:t>
                      </a:r>
                      <a:endParaRPr lang="pl-PL" sz="13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8021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2BD912-3696-4440-8B44-F7B86F0AA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587" y="1226118"/>
            <a:ext cx="10662826" cy="4926218"/>
          </a:xfrm>
        </p:spPr>
        <p:txBody>
          <a:bodyPr>
            <a:normAutofit fontScale="47500" lnSpcReduction="20000"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pl-PL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2021 roku oferty pracy i wnioski na organizację instrumentów rynku pracy w większości zostały pozyskane przez pośredników pracy                   w trakcie 1265 kontaktów z pracodawcami,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pl-PL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trakcie rozmów z przedsiębiorcami pośrednicy pracy pozyskali informacje, że w okresie wprowadzanych okresowo ograniczeń                              w prowadzeniu działalności gospodarczej przez niektóre branże a także niepewnością związaną z ponownym zwiększeniem zachorowań na COVID-19 jesienią, decyzje zatrudnieniowe pracodawców uzależnione były od sytuacji epidemicznej w kraju oraz zmian na rynku pracy,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pl-PL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większość pracodawców na bieżąco uzupełniała braki kadrowe, część z nich w szczególności firmy produkcyjne aktywnie poszukiwały pracowników produkcji, w tym pakowaczy. Część pracodawców i przedsiębiorców informowała również pośredników pracy, że priorytetem jest utrzymanie płynności finansowej firm. W większości przypadków zakłady pracy informowały o dużym zapotrzebowaniu na zatrudnienie wykwalifikowanych pracowników budowlanych, w tym dekarzy, murarzy, brukarzy oraz pracowników robót wykończeniowych,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pl-PL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pośrednicy pracy na zgłoszone potrzeby zatrudnieniowe lub aktywizacyjne pracodawców wydali 1624 skierowania, na podstawie których 1213 osób podjęło zatrudnienie lub zostało wyłączonych z ewidencji osób bezrobotnych,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pl-PL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Urząd w badanym okresie dysponował 1181 miejscami pracy realizowanymi w ramach sieci EURES oraz 180 miejscami pracy przesłanymi przez inne powiatowe urzędy pracy z całego kraju, </a:t>
            </a:r>
          </a:p>
          <a:p>
            <a:pPr marL="342900" indent="-342900" algn="just">
              <a:buFont typeface="Wingdings" panose="05000000000000000000" pitchFamily="2" charset="2"/>
              <a:buChar char="Ø"/>
              <a:tabLst>
                <a:tab pos="269875" algn="l"/>
              </a:tabLst>
            </a:pPr>
            <a:r>
              <a:rPr lang="pl-PL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2021 roku Poczta Polska S.A. oraz PKO Bank Polski S.A. zawiadomiły Urząd o planowanych zwolnieniach grupowych Zwolnienia grupowe na terenie powiatu wałeckiego planowane były tylko przez Pocztę Polską S.A.,</a:t>
            </a:r>
          </a:p>
          <a:p>
            <a:pPr marL="342900" indent="-342900" algn="just">
              <a:buFont typeface="Wingdings" panose="05000000000000000000" pitchFamily="2" charset="2"/>
              <a:buChar char="Ø"/>
              <a:tabLst>
                <a:tab pos="269875" algn="l"/>
              </a:tabLst>
            </a:pPr>
            <a:r>
              <a:rPr lang="pl-PL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 badanym okresie z usługi poradnictwa zawodowego skorzystało łącznie 971 osób, którym udzielono wsparcia w formie indywidualnej.                         W ramach usługi poradnictwa zawodowego sporządzono 51 opinii doradczych niezbędnych do udzielenia osobie bezrobotnej odpowiedniej formy wsparcia. Kwestionariuszem Zainteresowań Zawodowych objętych zostało 6 osób. Z uwagi na panującą epidemię </a:t>
            </a:r>
            <a:r>
              <a:rPr lang="pl-PL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koronawirusa</a:t>
            </a:r>
            <a:r>
              <a:rPr lang="pl-PL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Urząd w 2021 roku nie organizował porad grupowych,</a:t>
            </a:r>
          </a:p>
          <a:p>
            <a:pPr marL="342900" indent="-342900" algn="just">
              <a:buFont typeface="Wingdings" panose="05000000000000000000" pitchFamily="2" charset="2"/>
              <a:buChar char="Ø"/>
              <a:tabLst>
                <a:tab pos="269875" algn="l"/>
              </a:tabLst>
            </a:pPr>
            <a:r>
              <a:rPr lang="pl-PL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Powiatowy Urząd Pracy w Wałczu w 2021 roku kontynuował realizację zadań na podstawie przepisów art. 15 zzb-15zze, art. 15 zze</a:t>
            </a:r>
            <a:r>
              <a:rPr lang="pl-PL" sz="2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l-PL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oraz 15 zze</a:t>
            </a:r>
            <a:r>
              <a:rPr lang="pl-PL" sz="2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pl-PL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art. 15 zze</a:t>
            </a:r>
            <a:r>
              <a:rPr lang="pl-PL" sz="2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4a</a:t>
            </a:r>
            <a:r>
              <a:rPr lang="pl-PL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ustawy z dnia 2 marca 2020 r. o szczególnych rozwiązaniach związanych z zapobieganiem, przeciwdziałaniem                               i zwalczaniem COVID-19, innych chorób zakaźnych oraz wywołanych nimi sytuacji kryzysowych (</a:t>
            </a:r>
            <a:r>
              <a:rPr lang="pl-PL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t.j</a:t>
            </a:r>
            <a:r>
              <a:rPr lang="pl-PL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Dz. U. z 2021 r. poz. 2095 z </a:t>
            </a:r>
            <a:r>
              <a:rPr lang="pl-PL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późn</a:t>
            </a:r>
            <a:r>
              <a:rPr lang="pl-PL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zm.) –  szczegółowy wykaz zrealizowanych zadań znajduje się w załączniku do niniejszej informacji. </a:t>
            </a:r>
          </a:p>
          <a:p>
            <a:pPr marL="342900" indent="-342900" algn="just">
              <a:buFont typeface="Wingdings" panose="05000000000000000000" pitchFamily="2" charset="2"/>
              <a:buChar char="Ø"/>
              <a:tabLst>
                <a:tab pos="269875" algn="l"/>
              </a:tabLst>
            </a:pPr>
            <a:endParaRPr lang="pl-PL" sz="2800" dirty="0"/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6671DBF-1D05-4E12-BCED-AF3DC4DBF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14</a:t>
            </a:fld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id="{88ABE3F4-38A9-43E5-AA9A-A10E3522F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9968"/>
            <a:ext cx="10515600" cy="682137"/>
          </a:xfr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 anchorCtr="1">
            <a:normAutofit/>
          </a:bodyPr>
          <a:lstStyle/>
          <a:p>
            <a:pPr algn="ctr"/>
            <a: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RYNEK PRACY ORAZ REALIZACJA USŁUG </a:t>
            </a:r>
            <a:b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POŚREDNICTWA PRACY I PORADNICTWA ZAWODOWEGO</a:t>
            </a:r>
            <a:r>
              <a:rPr lang="pl-PL" sz="20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5284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612906" y="18695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15</a:t>
            </a:fld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644410"/>
              </p:ext>
            </p:extLst>
          </p:nvPr>
        </p:nvGraphicFramePr>
        <p:xfrm>
          <a:off x="436606" y="788341"/>
          <a:ext cx="10987416" cy="549329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595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954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16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73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7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42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l.p.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633" marR="2663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l-PL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nazwa zawodu </a:t>
                      </a:r>
                      <a:endParaRPr lang="pl-PL" sz="1400" b="1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633" marR="2663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wolnych miejsc pracy </a:t>
                      </a:r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ogółem </a:t>
                      </a:r>
                      <a:endParaRPr lang="pl-PL" sz="1400" b="1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633" marR="2663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liczba wolnych miejsc</a:t>
                      </a:r>
                      <a:r>
                        <a:rPr lang="pl-PL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pracy niesubsydiowanych </a:t>
                      </a:r>
                      <a:endParaRPr lang="pl-PL" sz="1400" b="1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633" marR="2663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l-PL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wolnych miejsc</a:t>
                      </a:r>
                      <a:r>
                        <a:rPr lang="pl-PL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pracy subsydiowanych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l-PL" sz="1400" b="1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633" marR="2663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808">
                <a:tc>
                  <a:txBody>
                    <a:bodyPr/>
                    <a:lstStyle/>
                    <a:p>
                      <a:pPr marL="34290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633" marR="2663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pakowacz</a:t>
                      </a:r>
                      <a:endParaRPr lang="pl-PL" sz="14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pl-PL" sz="14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</a:t>
                      </a:r>
                      <a:endParaRPr lang="pl-PL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808">
                <a:tc>
                  <a:txBody>
                    <a:bodyPr/>
                    <a:lstStyle/>
                    <a:p>
                      <a:pPr marL="34290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633" marR="2663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pracownik produkcji</a:t>
                      </a:r>
                      <a:endParaRPr lang="pl-PL" sz="14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</a:t>
                      </a:r>
                      <a:endParaRPr lang="pl-PL" sz="14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</a:t>
                      </a:r>
                      <a:endParaRPr lang="pl-PL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808">
                <a:tc>
                  <a:txBody>
                    <a:bodyPr/>
                    <a:lstStyle/>
                    <a:p>
                      <a:pPr marL="34290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633" marR="2663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robotnik gospodarczy</a:t>
                      </a:r>
                      <a:endParaRPr lang="pl-PL" sz="14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pl-PL" sz="14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pl-PL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pl-PL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374">
                <a:tc>
                  <a:txBody>
                    <a:bodyPr/>
                    <a:lstStyle/>
                    <a:p>
                      <a:pPr marL="34290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633" marR="2663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pracownik administracyjny, pracownik biurowy, księgowy, sekretarka</a:t>
                      </a:r>
                      <a:endParaRPr lang="pl-PL" sz="14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</a:t>
                      </a:r>
                      <a:endParaRPr lang="pl-PL" sz="14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pl-PL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pl-PL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298">
                <a:tc>
                  <a:txBody>
                    <a:bodyPr/>
                    <a:lstStyle/>
                    <a:p>
                      <a:pPr marL="34290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633" marR="2663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sprzedawca stacjonarny i </a:t>
                      </a:r>
                      <a:r>
                        <a:rPr lang="pl-PL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ecommerce</a:t>
                      </a:r>
                      <a:endParaRPr lang="pl-PL" sz="14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pl-PL" sz="14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pl-PL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pl-PL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639">
                <a:tc>
                  <a:txBody>
                    <a:bodyPr/>
                    <a:lstStyle/>
                    <a:p>
                      <a:pPr marL="34290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633" marR="2663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pracownik budowlany, dekarz, brukarz, murarz</a:t>
                      </a:r>
                      <a:endParaRPr lang="pl-PL" sz="14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pl-PL" sz="14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pl-PL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pl-PL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2639">
                <a:tc>
                  <a:txBody>
                    <a:bodyPr/>
                    <a:lstStyle/>
                    <a:p>
                      <a:pPr marL="34290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633" marR="2663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ślusarz/spawacz</a:t>
                      </a:r>
                      <a:endParaRPr lang="pl-PL" sz="14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pl-PL" sz="14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pl-PL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pl-PL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168">
                <a:tc>
                  <a:txBody>
                    <a:bodyPr/>
                    <a:lstStyle/>
                    <a:p>
                      <a:pPr marL="34290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633" marR="2663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400" kern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kucharz, pomoc kuchenna</a:t>
                      </a:r>
                      <a:endParaRPr lang="pl-PL" sz="1400" b="1" kern="0" dirty="0">
                        <a:solidFill>
                          <a:srgbClr val="2E74B5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pl-PL" sz="14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pl-PL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pl-PL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4298">
                <a:tc>
                  <a:txBody>
                    <a:bodyPr/>
                    <a:lstStyle/>
                    <a:p>
                      <a:pPr marL="34290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633" marR="2663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sortowacz</a:t>
                      </a:r>
                      <a:endParaRPr lang="pl-PL" sz="14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pl-PL" sz="14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pl-PL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pl-PL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1374">
                <a:tc>
                  <a:txBody>
                    <a:bodyPr/>
                    <a:lstStyle/>
                    <a:p>
                      <a:pPr marL="34290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633" marR="2663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400" kern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opiekunka dziecięca i sprawująca nadzór nad dziećmi w drodze do szkoły</a:t>
                      </a:r>
                      <a:endParaRPr lang="pl-PL" sz="1400" b="1" kern="0" dirty="0">
                        <a:solidFill>
                          <a:srgbClr val="2E74B5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pl-PL" sz="14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pl-PL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pl-PL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4298">
                <a:tc>
                  <a:txBody>
                    <a:bodyPr/>
                    <a:lstStyle/>
                    <a:p>
                      <a:pPr marL="34290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633" marR="2663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400" kern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tapicer</a:t>
                      </a:r>
                      <a:endParaRPr lang="pl-PL" sz="1400" b="1" kern="0" dirty="0">
                        <a:solidFill>
                          <a:srgbClr val="2E74B5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pl-PL" sz="14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pl-PL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pl-PL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5285" marR="3528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Prostokąt 7"/>
          <p:cNvSpPr/>
          <p:nvPr/>
        </p:nvSpPr>
        <p:spPr>
          <a:xfrm>
            <a:off x="704385" y="59999"/>
            <a:ext cx="10649415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WOLNYCH MIEJSC PRACY I AKTYWIZACJI ZAWODOWEJ W</a:t>
            </a:r>
            <a:r>
              <a:rPr lang="pl-PL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 R. WEDŁUG  ZAWODÓW I NAJCZĘŚCIEJ WYSTĘPUJĄCEGO ZAPOTRZEBOWANIA NA PRACOWNIKÓW: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4145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62049" y="85725"/>
            <a:ext cx="9267825" cy="825500"/>
          </a:xfr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br>
              <a:rPr lang="pl-PL" sz="2700" b="1" dirty="0"/>
            </a:br>
            <a:br>
              <a:rPr lang="pl-PL" sz="2700" b="1" dirty="0"/>
            </a:b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ZATRUDNIENIE CUDZOZIEMCÓW </a:t>
            </a:r>
            <a:br>
              <a:rPr lang="pl-PL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" y="1095374"/>
            <a:ext cx="4850780" cy="5762625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2021 r. Urząd zarejestrował 859 oświadczeń o powierzeniu pracy cudzoziemcom i było ich o 410 więcej niż w 2020 roku,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najwięcej zarejestrowano oświadczeń powierzających cudzoziemcom pracę w zawodach związanych z wykonywaniem prac prostych, niewymagających  kwalifikacji zawodowych w jakich pracodawcy nie pozyskali pracownika polskiego, a także w zawodach wymagających posiadania  kwalifikacji, umiejętności i uprawnień  zawodowych, na które istnieje zapotrzebowanie na lokalnym rynku pracy (zawody deficytowe), w szczególności kierowców samochodów ciężarowych                   i dostawczych w transporcie międzynarodowym i  szwaczek,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Urząd sporządził 53 informacje Starosty o braku możliwości zaspokojenia potrzeb kadrowych pracodawcy, między innymi                             w zawodach takich jak: sortowacz odpadów, szwaczka, robotnik budowlany, tapicer, </a:t>
            </a:r>
            <a:r>
              <a:rPr lang="pl-PL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tartacznik</a:t>
            </a: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sprzedawca, operator koparki , operator ładowarki, monter palet, nauczyciel języka hiszpańskiego                                    i angielskiego, operator maszyn  i urządzeń do obróbki plastycznej itp. Informacje te poprzedzone były weryfikacją zarejestrowanych                            w Urzędzie bezrobotnych, przedstawieniem tym osobom w pierwszej kolejności oferty pracy a dopiero wydaniem pracodawcy informacji na podstawie, której była możliwość ubiegania się o zatrudnienie cudzoziemca,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badanym okresie do Urzędu wpłynęło 39 wniosków o wydanie zezwolenia na pracę sezonową cudzoziemców, w ramach których wydano 22 decyzje zezwalające na pracę sezonową, 15 decyzji umorzono. W przypadku 2 wniosków decyzje zezwalające na pracę sezonową zostaną wydane w 2022 roku,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szczegółowe informacje dotyczące narodowości obywateli planowanych do zatrudnienia w 2021 roku w ramach rejestrowanych w Urzędzie oświadczeń o powierzeniu pracy cudzoziemcom oraz zezwoleń na pracę sezonową przedstawia wykres.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9211962" y="6492875"/>
            <a:ext cx="2743200" cy="365125"/>
          </a:xfrm>
        </p:spPr>
        <p:txBody>
          <a:bodyPr/>
          <a:lstStyle/>
          <a:p>
            <a:fld id="{D0E32B36-1EBD-44DC-B11E-03CA895CEB83}" type="slidenum">
              <a:rPr lang="pl-P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16</a:t>
            </a:fld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Wykres 4"/>
          <p:cNvGraphicFramePr/>
          <p:nvPr>
            <p:extLst>
              <p:ext uri="{D42A27DB-BD31-4B8C-83A1-F6EECF244321}">
                <p14:modId xmlns:p14="http://schemas.microsoft.com/office/powerpoint/2010/main" val="4254271349"/>
              </p:ext>
            </p:extLst>
          </p:nvPr>
        </p:nvGraphicFramePr>
        <p:xfrm>
          <a:off x="4917989" y="988541"/>
          <a:ext cx="7133968" cy="5502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950289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/>
        </p:nvSpPr>
        <p:spPr>
          <a:xfrm>
            <a:off x="9183027" y="4060721"/>
            <a:ext cx="2445066" cy="53525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Średni koszt kształcenia jednej osoby: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1.361,15 zł</a:t>
            </a:r>
          </a:p>
        </p:txBody>
      </p:sp>
      <p:sp>
        <p:nvSpPr>
          <p:cNvPr id="2050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0" y="756842"/>
            <a:ext cx="11923616" cy="2757485"/>
          </a:xfrm>
        </p:spPr>
        <p:txBody>
          <a:bodyPr rtlCol="0">
            <a:normAutofit/>
          </a:bodyPr>
          <a:lstStyle/>
          <a:p>
            <a:pPr marL="274320" indent="-27432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pl-PL" altLang="pl-PL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Łączna kwota środków Krajowego Funduszu Szkoleniowego przeznaczona w 2021 roku na finansowane kształcenia ustawiczne pracodawców i pracowników wyniosła 369.500,00 zł, w tym na </a:t>
            </a:r>
          </a:p>
          <a:p>
            <a:pPr marL="274320" indent="-27432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pl-PL" altLang="pl-PL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kształcenie zgodnie z ustalonymi przez Ministerstwo </a:t>
            </a:r>
            <a:r>
              <a:rPr lang="pl-PL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Rozwoju, Pracy i Technologii priorytetami wydatkowania środków KFS w 2021 roku (269.500,00 zł)</a:t>
            </a:r>
            <a:r>
              <a:rPr lang="pl-PL" altLang="pl-PL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fontAlgn="auto" hangingPunct="1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pl-PL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wsparcie kształcenia ustawicznego osób zatrudnionych w firmach, które na skutek obostrzeń zapobiegających rozprzestrzenianiu się choroby COVID-19, musiały ograniczyć swoją działalność,</a:t>
            </a:r>
          </a:p>
          <a:p>
            <a:pPr algn="just" eaLnBrk="1" fontAlgn="auto" hangingPunct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pl-PL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wsparcie kształcenia ustawicznego pracowników służb medycznych, pracowników służb socjalnych, psychologów, terapeutów, pracowników domów pomocy społecznej, zakładów opiekuńczo-leczniczych, prywatnych domów opieki oraz innych placówek dla seniorów/osób chorych/niepełnosprawnych, które bezpośrednio pracują z osobami chorymi na COVID-19 lub osobami z grupy ryzyka ciężkiego przebiegu tej choroby,</a:t>
            </a:r>
          </a:p>
          <a:p>
            <a:pPr algn="just" eaLnBrk="1" fontAlgn="auto" hangingPunct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pl-PL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wsparcie kształcenia ustawicznego w zidentyfikowanych w danym powiecie lub województwie zawodach deficytowych,</a:t>
            </a:r>
          </a:p>
          <a:p>
            <a:pPr algn="just" eaLnBrk="1" fontAlgn="auto" hangingPunct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pl-PL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wsparcie kształcenia ustawicznego osób po 45 roku życia, </a:t>
            </a:r>
          </a:p>
          <a:p>
            <a:pPr algn="just" eaLnBrk="1" fontAlgn="auto" hangingPunct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pl-PL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wsparcie kształcenia ustawicznego osób powracających na rynek pracy po przerwie związanej ze sprawowaniem opieki nad dzieckiem,</a:t>
            </a:r>
          </a:p>
          <a:p>
            <a:pPr algn="just" eaLnBrk="1" fontAlgn="auto" hangingPunct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pl-PL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wsparcie kształcenia ustawicznego w związku z zastosowaniem w firmach nowych technologii i narzędzi pracy, w tym także technologii i narzędzi cyfrowych,</a:t>
            </a:r>
          </a:p>
          <a:p>
            <a:pPr algn="just" eaLnBrk="1" fontAlgn="auto" hangingPunct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pl-PL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wsparcie kształcenia ustawicznego osób, które nie posiadają świadectwa ukończenia szkoły lub świadectwa dojrzałości,</a:t>
            </a:r>
          </a:p>
          <a:p>
            <a:pPr algn="just" eaLnBrk="1" fontAlgn="auto" hangingPunct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pl-PL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wsparcie realizacji szkoleń dla instruktorów praktycznej nauki zawodu bądź osób mających zamiar podjęcia się tego zajęcia, opiekunów praktyk zawodowych i opiekunów stażu uczniowskiego oraz szkoleń branżowych dla nauczycieli kształcenia zawodowego.</a:t>
            </a:r>
          </a:p>
          <a:p>
            <a:pPr marL="274320" indent="-274320" algn="just" eaLnBrk="1" fontAlgn="auto" hangingPunct="1">
              <a:lnSpc>
                <a:spcPct val="100000"/>
              </a:lnSpc>
              <a:spcBef>
                <a:spcPts val="600"/>
              </a:spcBef>
              <a:buFont typeface="Wingdings 3" panose="05040102010807070707" pitchFamily="18" charset="2"/>
              <a:buNone/>
              <a:defRPr/>
            </a:pPr>
            <a:r>
              <a:rPr lang="pl-PL" altLang="pl-PL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Finansowanie odbywało się również na podstawie ustalonych rzez Radę Rynku Pracy priorytetów wydatkowania środków rezerwy KFS w 2021 roku (100.000,00 zł):</a:t>
            </a:r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endParaRPr lang="pl-PL" altLang="pl-PL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81633" y="3087874"/>
            <a:ext cx="11659065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pl-PL" altLang="pl-PL" sz="12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wsparcie kształcenia ustawicznego skierowane do pracodawców zatrudniających cudzoziemców,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pl-PL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wsparcie kształcenia ustawicznego pracowników zatrudnionych w podmiotach posiadających status przedsiębiorstwa społecznego, wskazanych na liście 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pl-PL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przedsiębiorstw społecznych prowadzonej przez </a:t>
            </a:r>
            <a:r>
              <a:rPr lang="pl-PL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MRPiPS</a:t>
            </a:r>
            <a:r>
              <a:rPr lang="pl-PL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członków lub pracowników spółdzielni socjalnych lub pracowników Zakładów Aktywności Zawodowej,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pl-PL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wsparcie kształcenia ustawicznego osób, które mogą udokumentować wykonywanie przez co najmniej 15 lat prac w szczególnych warunkach lub 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pl-PL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szczególnym charakterze, a którym nie przysługuje prawo do emerytury pomostowej,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pl-PL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wsparcie kształcenia ustawicznego pracowników Centrów Integracji Społecznej, Klubów Integracji Społecznej, Warsztatów Terapii Zajęciowej,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pl-PL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wsparcie kształcenia ustawicznego osób z orzeczonym stopniem niepełnosprawności,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pl-PL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wsparcie kształcenia ustawicznego osób dorosłych w nabywaniu kompetencji cyfrowych.</a:t>
            </a:r>
            <a:br>
              <a:rPr lang="pl-PL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792115"/>
              </p:ext>
            </p:extLst>
          </p:nvPr>
        </p:nvGraphicFramePr>
        <p:xfrm>
          <a:off x="194241" y="4784256"/>
          <a:ext cx="11433851" cy="1588138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079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2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25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1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1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6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128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7610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00896">
                <a:tc rowSpan="2"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ilość złożonych wniosków </a:t>
                      </a:r>
                    </a:p>
                  </a:txBody>
                  <a:tcPr marL="91455" marR="91455" marT="45734" marB="45734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wnioski rozpatrzone pozytywnie</a:t>
                      </a:r>
                    </a:p>
                  </a:txBody>
                  <a:tcPr marL="91455" marR="91455" marT="45734" marB="45734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wnioski rozpatrzone negatywnie</a:t>
                      </a:r>
                    </a:p>
                    <a:p>
                      <a:pPr algn="ctr"/>
                      <a:endParaRPr lang="pl-PL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34" marB="45734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wnioski bez rozpatrzenia</a:t>
                      </a:r>
                    </a:p>
                  </a:txBody>
                  <a:tcPr marL="91455" marR="91455" marT="45734" marB="45734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rezygnacja pracodawcy</a:t>
                      </a:r>
                    </a:p>
                  </a:txBody>
                  <a:tcPr marL="91455" marR="91455" marT="45734" marB="45734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ilość zawartych umów</a:t>
                      </a:r>
                    </a:p>
                  </a:txBody>
                  <a:tcPr marL="91455" marR="91455" marT="45734" marB="45734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osób uczestniczących w kształceniu</a:t>
                      </a:r>
                    </a:p>
                  </a:txBody>
                  <a:tcPr marL="91455" marR="91455" marT="45734" marB="45734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54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pracodawcy</a:t>
                      </a:r>
                      <a:endParaRPr lang="pl-PL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34" marB="45734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pracownicy</a:t>
                      </a:r>
                      <a:endParaRPr lang="pl-PL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34" marB="45734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202">
                <a:tc>
                  <a:txBody>
                    <a:bodyPr/>
                    <a:lstStyle/>
                    <a:p>
                      <a:pPr algn="ctr"/>
                      <a:r>
                        <a:rPr lang="pl-PL" sz="1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91455" marR="91455" marT="45734" marB="45734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l-PL" sz="1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  <a:p>
                      <a:pPr algn="ctr"/>
                      <a:endParaRPr lang="pl-PL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34" marB="45734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1455" marR="91455" marT="45734" marB="45734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1455" marR="91455" marT="45734" marB="45734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455" marR="91455" marT="45734" marB="45734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l-PL" sz="1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              </a:t>
                      </a:r>
                    </a:p>
                    <a:p>
                      <a:pPr algn="ctr"/>
                      <a:endParaRPr lang="pl-PL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34" marB="45734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l-PL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  <a:p>
                      <a:pPr algn="ctr"/>
                      <a:r>
                        <a:rPr lang="pl-PL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</a:p>
                  </a:txBody>
                  <a:tcPr marL="91455" marR="91455" marT="45734" marB="45734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255</a:t>
                      </a:r>
                    </a:p>
                  </a:txBody>
                  <a:tcPr marL="91455" marR="91455" marT="45734" marB="45734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547">
                <a:tc>
                  <a:txBody>
                    <a:bodyPr/>
                    <a:lstStyle/>
                    <a:p>
                      <a:pPr algn="ctr"/>
                      <a:endParaRPr lang="pl-PL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34" marB="45734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34" marB="45734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34" marB="45734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34" marB="45734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34" marB="45734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34" marB="45734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Razem  265 osób</a:t>
                      </a:r>
                    </a:p>
                  </a:txBody>
                  <a:tcPr marL="91455" marR="91455" marT="45734" marB="45734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sz="1200" dirty="0"/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Prostokąt 6"/>
          <p:cNvSpPr/>
          <p:nvPr/>
        </p:nvSpPr>
        <p:spPr>
          <a:xfrm>
            <a:off x="9151576" y="3359960"/>
            <a:ext cx="2476517" cy="50006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Środki KFS– 369.500,00zł</a:t>
            </a:r>
            <a:r>
              <a:rPr lang="pl-PL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tym 8.794,66 zł promocja KFS </a:t>
            </a:r>
          </a:p>
        </p:txBody>
      </p:sp>
      <p:sp>
        <p:nvSpPr>
          <p:cNvPr id="8" name="Tytuł 1"/>
          <p:cNvSpPr>
            <a:spLocks noGrp="1"/>
          </p:cNvSpPr>
          <p:nvPr>
            <p:ph type="title"/>
          </p:nvPr>
        </p:nvSpPr>
        <p:spPr>
          <a:xfrm>
            <a:off x="835312" y="115015"/>
            <a:ext cx="10408006" cy="524107"/>
          </a:xfr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b">
            <a:normAutofit fontScale="90000"/>
          </a:bodyPr>
          <a:lstStyle/>
          <a:p>
            <a:pPr algn="ctr"/>
            <a:br>
              <a:rPr lang="pl-PL" sz="2700" b="1" dirty="0"/>
            </a:br>
            <a:br>
              <a:rPr lang="pl-PL" sz="2700" b="1" dirty="0"/>
            </a:br>
            <a:r>
              <a:rPr lang="pl-PL" sz="3200" b="1" dirty="0"/>
              <a:t> </a:t>
            </a:r>
            <a:br>
              <a:rPr lang="pl-PL" sz="3200" b="1" dirty="0"/>
            </a:br>
            <a:br>
              <a:rPr lang="pl-PL" sz="3200" b="1" dirty="0"/>
            </a:br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KRAJOWY FUNDUSZ SZKOLENIOWY W 2021 ROKU</a:t>
            </a: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trzałka w dół 9"/>
          <p:cNvSpPr/>
          <p:nvPr/>
        </p:nvSpPr>
        <p:spPr>
          <a:xfrm>
            <a:off x="10175486" y="3794294"/>
            <a:ext cx="367991" cy="3122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Elipsa 1"/>
          <p:cNvSpPr/>
          <p:nvPr/>
        </p:nvSpPr>
        <p:spPr>
          <a:xfrm>
            <a:off x="11364610" y="6211514"/>
            <a:ext cx="914400" cy="9144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41170636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0659" y="85039"/>
            <a:ext cx="11804822" cy="565750"/>
          </a:xfrm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LIMITY ŚRODKÓW FUNDUSZU PRACY NA 2021 ROK</a:t>
            </a:r>
            <a:b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12.439.212,00 zł w tym:</a:t>
            </a:r>
            <a:endParaRPr lang="pl-PL" sz="18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3534437"/>
              </p:ext>
            </p:extLst>
          </p:nvPr>
        </p:nvGraphicFramePr>
        <p:xfrm>
          <a:off x="230659" y="716693"/>
          <a:ext cx="11804823" cy="2499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9024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12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12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rowSpan="4">
                  <a:txBody>
                    <a:bodyPr/>
                    <a:lstStyle/>
                    <a:p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Programy na rzecz</a:t>
                      </a:r>
                      <a:r>
                        <a:rPr lang="pl-PL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promocji zatrudnienia, łagodzenia skutków bezrobocia i aktywizacji zawodowej</a:t>
                      </a:r>
                      <a:endParaRPr lang="pl-PL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wyszczególnienie: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kwota w</a:t>
                      </a:r>
                      <a:r>
                        <a:rPr lang="pl-PL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złotych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ALGORYTM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2.439.475,00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EFS RPO VI EDYCJA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1.459.087,00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EFS RPO V EDYCJA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921.150,00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Krajowy Fundusz Szkoleniowy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łącznie: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369.500,00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rezerwa KFS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Tarcza antykryzysowa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Covid</a:t>
                      </a:r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- 19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7.250.000,00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9376719" y="6389301"/>
            <a:ext cx="2743200" cy="365125"/>
          </a:xfrm>
        </p:spPr>
        <p:txBody>
          <a:bodyPr/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230659" y="3281957"/>
            <a:ext cx="11804822" cy="48273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pl-PL" sz="1600" b="1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AKTYWIZACJA OSÓB BEZROBOTNYCH W 2021 ROKU – </a:t>
            </a:r>
            <a:r>
              <a:rPr lang="pl-PL" sz="1600" b="1" dirty="0">
                <a:ln w="0"/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1531 osób  </a:t>
            </a:r>
          </a:p>
          <a:p>
            <a:pPr algn="ctr"/>
            <a:r>
              <a:rPr lang="pl-PL" sz="12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(w tym osoby, które kontynuowały aktywizację zawodową rozpoczętą w 2020 roku)</a:t>
            </a:r>
            <a:endParaRPr lang="pl-PL" sz="1200" b="1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774537"/>
              </p:ext>
            </p:extLst>
          </p:nvPr>
        </p:nvGraphicFramePr>
        <p:xfrm>
          <a:off x="230658" y="3830596"/>
          <a:ext cx="11804821" cy="137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6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0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5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56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3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16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50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00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8048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8048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wyszczególnienie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staże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prace interwencyjne                               </a:t>
                      </a:r>
                      <a:r>
                        <a:rPr lang="pl-PL" sz="1200" b="1" u="sng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l-PL" sz="12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bon na zasiedlenie</a:t>
                      </a:r>
                      <a:endParaRPr lang="pl-PL" sz="1200" b="1" u="sng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l-PL" sz="12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refundacja kosztów doposażenia lub wyposażenia stanowiska pracy</a:t>
                      </a:r>
                      <a:endParaRPr lang="pl-PL" sz="1200" b="1" u="sng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dofinansowanie podjęcia działalności gospodarczej                 </a:t>
                      </a:r>
                      <a:endParaRPr lang="pl-PL" sz="1200" b="1" u="sng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szkolenia zawodowe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roboty publiczne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prace społecznie użyteczne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usługa poradnictwa zawodowego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ilość</a:t>
                      </a:r>
                      <a:r>
                        <a:rPr lang="pl-PL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osób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914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Prostokąt 8"/>
          <p:cNvSpPr/>
          <p:nvPr/>
        </p:nvSpPr>
        <p:spPr>
          <a:xfrm>
            <a:off x="876300" y="5536636"/>
            <a:ext cx="10534650" cy="914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Efektywność zatrudnieniowa podstawowych form aktywizacji zawodowej na dzień 31 XII 2021 r. wstępnie wyniosła 81,03%  a efektywność kosztowa 12.582,00 zł. Ostateczna efektywność zatrudnieniowa i kosztowa będzie weryfikowana dopiero na początku kwietnia 2022 r. z uwagi na 3 miesięczny okres monitorowania aktywności zawodowej osób kończących udział w danej formie aktywizacji w grudniu 2021 roku. </a:t>
            </a:r>
          </a:p>
        </p:txBody>
      </p:sp>
    </p:spTree>
    <p:extLst>
      <p:ext uri="{BB962C8B-B14F-4D97-AF65-F5344CB8AC3E}">
        <p14:creationId xmlns:p14="http://schemas.microsoft.com/office/powerpoint/2010/main" val="35485023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7D2EDD-1359-4075-BF28-30B41B73D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0725" y="60194"/>
            <a:ext cx="6238875" cy="26252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 anchorCtr="0">
            <a:normAutofit fontScale="90000"/>
          </a:bodyPr>
          <a:lstStyle/>
          <a:p>
            <a:r>
              <a:rPr lang="pl-PL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ZAŁĄCZNIK NR 1 - REALIZACJA PRZEZ POWIATOWY URZĄD PRACY W WAŁCZU ZADAŃ WYNIKAJĄCYCH Z TARCZ ANTYKRYZYSOWYCH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2BFA82-A6DF-426B-816E-E4DAF7332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57" y="420975"/>
            <a:ext cx="11895543" cy="2126392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l-PL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01 kwietnia 2020 r. Powiatowy Urząd Pracy w Wałczu na podstawie przepisów art. 15 zzb-15zze, art. 15 zze</a:t>
            </a:r>
            <a:r>
              <a:rPr lang="pl-PL" sz="105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l-PL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art. 15 zze</a:t>
            </a:r>
            <a:r>
              <a:rPr lang="pl-PL" sz="105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l-PL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ustawy z dnia 2 marca 2020r. o szczególnych rozwiązaniach związanych z zapobieganiem, przeciwdziałaniem i zwalczaniem COVID-19, innych chorób zakaźnych oraz wywołanych nimi sytuacji kryzysowych (</a:t>
            </a:r>
            <a:r>
              <a:rPr lang="pl-PL" sz="10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t.j</a:t>
            </a:r>
            <a:r>
              <a:rPr lang="pl-PL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Dz. U. z 2021r. poz. 2095 z </a:t>
            </a:r>
            <a:r>
              <a:rPr lang="pl-PL" sz="10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późn</a:t>
            </a:r>
            <a:r>
              <a:rPr lang="pl-PL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zm.) realizował zadania na rzecz przedsiębiorców, którzy znaleźli się w trudnej sytuacji z uwagi na wystąpienie epidemii wywołanej </a:t>
            </a:r>
            <a:r>
              <a:rPr lang="pl-PL" sz="10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koronawirusem</a:t>
            </a:r>
            <a:r>
              <a:rPr lang="pl-PL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W badanym okresie oprócz zadań statutowych Urząd rozpatrywał wnioski i wypłacał środki przyznane na: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niskooprocentowaną pożyczkę przeznaczoną na pokrycie bieżących kosztów prowadzenia działalności gospodarczej </a:t>
            </a:r>
            <a:r>
              <a:rPr lang="pl-PL" sz="10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mikroprzedsiębiorcy</a:t>
            </a:r>
            <a:r>
              <a:rPr lang="pl-PL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oraz kościelnej osoby prawnej i organizacji pozarządowej,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dofinansowanie części kosztów prowadzenia działalności gospodarczej przedsiębiorcy będącemu osobą fizyczną niezatrudniającą pracowników w przypadku spadku obrotów gospodarczych w następstwie wystąpienia COVID-19,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dofinansowanie części kosztów wynagrodzeń pracowników oraz należnych od tych wynagrodzeń składek na ubezpieczenia społeczne mikro, małego i średniego przedsiębiorcy w przypadku spadku obrotów gospodarczych w następstwie wystąpienia COVID-19,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dofinansowanie wynagrodzeń osób zatrudnionych przez organizacje pozarządowe oraz inne podmioty prowadzące działalność pożytku publicznego w przypadku spadku obrotów gospodarczych w następstwie wystąpienia COVID-19,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dofinansowanie części kosztów wynagrodzeń pracowników oraz składek na ubezpieczenia społeczne dla kościelnej osoby prawnej działającej na podstawie przepisów o stosunku Państwa do Kościoła Katolickiego w Rzeczypospolitej Polskiej, o stosunku Państwa do innych kościołów  i związków wyznaniowych oraz o gwarancjach wolności sumienia i wyznania, oraz jej jednostce organizacyjnej,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dotację na pokrycie bieżących kosztów prowadzenia działalności gospodarczej dla mikro i małych przedsiębiorstw określonych branż.,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dotację dla mikro i małych przedsiębiorstw – sklepiki szkolne.</a:t>
            </a:r>
          </a:p>
        </p:txBody>
      </p:sp>
      <p:sp>
        <p:nvSpPr>
          <p:cNvPr id="6" name="Symbol zastępczy numeru slajdu 1"/>
          <p:cNvSpPr txBox="1">
            <a:spLocks/>
          </p:cNvSpPr>
          <p:nvPr/>
        </p:nvSpPr>
        <p:spPr>
          <a:xfrm>
            <a:off x="10668000" y="6366778"/>
            <a:ext cx="1543050" cy="3651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 anchor="ctr" anchorCtr="1">
            <a:noAutofit/>
          </a:bodyPr>
          <a:lstStyle/>
          <a:p>
            <a:pPr algn="ctr">
              <a:defRPr/>
            </a:pPr>
            <a:r>
              <a:rPr lang="pl-PL" sz="1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19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D5A8CB9A-6DBB-4815-8660-BDA2D00409DB}"/>
              </a:ext>
            </a:extLst>
          </p:cNvPr>
          <p:cNvSpPr txBox="1"/>
          <p:nvPr/>
        </p:nvSpPr>
        <p:spPr>
          <a:xfrm>
            <a:off x="390525" y="2763389"/>
            <a:ext cx="1164907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14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Pożyczki dla </a:t>
            </a:r>
            <a:r>
              <a:rPr lang="pl-PL" sz="1400" b="1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mikroprzedsiębiorców</a:t>
            </a:r>
            <a:r>
              <a:rPr lang="pl-PL" sz="14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kościelnej osoby prawnej i organizacji pozarządowych</a:t>
            </a:r>
          </a:p>
        </p:txBody>
      </p:sp>
      <p:graphicFrame>
        <p:nvGraphicFramePr>
          <p:cNvPr id="7" name="Tabela 14">
            <a:extLst>
              <a:ext uri="{FF2B5EF4-FFF2-40B4-BE49-F238E27FC236}">
                <a16:creationId xmlns:a16="http://schemas.microsoft.com/office/drawing/2014/main" id="{98C75559-6E27-473C-9744-22FB1BC647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332540"/>
              </p:ext>
            </p:extLst>
          </p:nvPr>
        </p:nvGraphicFramePr>
        <p:xfrm>
          <a:off x="390524" y="3283110"/>
          <a:ext cx="11649076" cy="1097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12269">
                  <a:extLst>
                    <a:ext uri="{9D8B030D-6E8A-4147-A177-3AD203B41FA5}">
                      <a16:colId xmlns:a16="http://schemas.microsoft.com/office/drawing/2014/main" val="2662038867"/>
                    </a:ext>
                  </a:extLst>
                </a:gridCol>
                <a:gridCol w="2912269">
                  <a:extLst>
                    <a:ext uri="{9D8B030D-6E8A-4147-A177-3AD203B41FA5}">
                      <a16:colId xmlns:a16="http://schemas.microsoft.com/office/drawing/2014/main" val="634552776"/>
                    </a:ext>
                  </a:extLst>
                </a:gridCol>
                <a:gridCol w="2912269">
                  <a:extLst>
                    <a:ext uri="{9D8B030D-6E8A-4147-A177-3AD203B41FA5}">
                      <a16:colId xmlns:a16="http://schemas.microsoft.com/office/drawing/2014/main" val="3237859860"/>
                    </a:ext>
                  </a:extLst>
                </a:gridCol>
                <a:gridCol w="2912269">
                  <a:extLst>
                    <a:ext uri="{9D8B030D-6E8A-4147-A177-3AD203B41FA5}">
                      <a16:colId xmlns:a16="http://schemas.microsoft.com/office/drawing/2014/main" val="1980678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złożonych wniosków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wypłaconych pożyczek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wniosków rozpatrzonych negatywnie 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kwota wypłaconych pożyczek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104923"/>
                  </a:ext>
                </a:extLst>
              </a:tr>
              <a:tr h="234779"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2215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2106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10.463.891,44 zł. 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160981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umorzenia 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umorzonych</a:t>
                      </a:r>
                      <a:r>
                        <a:rPr lang="pl-PL" sz="1200" b="0" cap="none" spc="0" baseline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pożyczek</a:t>
                      </a:r>
                      <a:endParaRPr lang="pl-PL" sz="12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2106</a:t>
                      </a:r>
                    </a:p>
                  </a:txBody>
                  <a:tcPr marL="51435" marR="5143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 kwotę</a:t>
                      </a:r>
                    </a:p>
                  </a:txBody>
                  <a:tcPr marL="51435" marR="5143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10.463.891,44 zł. </a:t>
                      </a:r>
                    </a:p>
                  </a:txBody>
                  <a:tcPr marL="51435" marR="5143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Strzałka: w dół 12">
            <a:extLst>
              <a:ext uri="{FF2B5EF4-FFF2-40B4-BE49-F238E27FC236}">
                <a16:creationId xmlns:a16="http://schemas.microsoft.com/office/drawing/2014/main" id="{B3A65BBC-792D-438E-9A23-382C7A41A8A9}"/>
              </a:ext>
            </a:extLst>
          </p:cNvPr>
          <p:cNvSpPr/>
          <p:nvPr/>
        </p:nvSpPr>
        <p:spPr>
          <a:xfrm>
            <a:off x="6001887" y="3004370"/>
            <a:ext cx="162018" cy="278740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3AA96472-F7E1-4E65-AB3D-877A33695330}"/>
              </a:ext>
            </a:extLst>
          </p:cNvPr>
          <p:cNvSpPr txBox="1"/>
          <p:nvPr/>
        </p:nvSpPr>
        <p:spPr>
          <a:xfrm>
            <a:off x="390524" y="4509121"/>
            <a:ext cx="11649076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12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Dofinansowanie przedsiębiorcy części kosztów wynagrodzeń pracowników oraz należnych od tych wynagrodzeń składek na ubezpieczenia społeczne</a:t>
            </a:r>
          </a:p>
        </p:txBody>
      </p:sp>
      <p:graphicFrame>
        <p:nvGraphicFramePr>
          <p:cNvPr id="10" name="Tabela 14">
            <a:extLst>
              <a:ext uri="{FF2B5EF4-FFF2-40B4-BE49-F238E27FC236}">
                <a16:creationId xmlns:a16="http://schemas.microsoft.com/office/drawing/2014/main" id="{8EC807A1-5855-4ACC-B6E6-7E663A771B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946291"/>
              </p:ext>
            </p:extLst>
          </p:nvPr>
        </p:nvGraphicFramePr>
        <p:xfrm>
          <a:off x="390521" y="4971365"/>
          <a:ext cx="11649078" cy="1121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513">
                  <a:extLst>
                    <a:ext uri="{9D8B030D-6E8A-4147-A177-3AD203B41FA5}">
                      <a16:colId xmlns:a16="http://schemas.microsoft.com/office/drawing/2014/main" val="2662038867"/>
                    </a:ext>
                  </a:extLst>
                </a:gridCol>
                <a:gridCol w="1941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1513">
                  <a:extLst>
                    <a:ext uri="{9D8B030D-6E8A-4147-A177-3AD203B41FA5}">
                      <a16:colId xmlns:a16="http://schemas.microsoft.com/office/drawing/2014/main" val="634552776"/>
                    </a:ext>
                  </a:extLst>
                </a:gridCol>
                <a:gridCol w="1941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1513">
                  <a:extLst>
                    <a:ext uri="{9D8B030D-6E8A-4147-A177-3AD203B41FA5}">
                      <a16:colId xmlns:a16="http://schemas.microsoft.com/office/drawing/2014/main" val="3237859860"/>
                    </a:ext>
                  </a:extLst>
                </a:gridCol>
                <a:gridCol w="1941513">
                  <a:extLst>
                    <a:ext uri="{9D8B030D-6E8A-4147-A177-3AD203B41FA5}">
                      <a16:colId xmlns:a16="http://schemas.microsoft.com/office/drawing/2014/main" val="198067836"/>
                    </a:ext>
                  </a:extLst>
                </a:gridCol>
              </a:tblGrid>
              <a:tr h="683408"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</a:t>
                      </a:r>
                    </a:p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wniosków</a:t>
                      </a:r>
                    </a:p>
                  </a:txBody>
                  <a:tcPr marL="51435" marR="51435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łączna liczba zatrudnionych pracowników wg wniosków</a:t>
                      </a:r>
                    </a:p>
                  </a:txBody>
                  <a:tcPr marL="51435" marR="51435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 pozytywnie rozpatrzonych wniosków</a:t>
                      </a:r>
                    </a:p>
                  </a:txBody>
                  <a:tcPr marL="51435" marR="51435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łączna liczba zatrudnionych pracowników wg  pozytywnie rozpatrzonych wniosków</a:t>
                      </a:r>
                    </a:p>
                  </a:txBody>
                  <a:tcPr marL="51435" marR="51435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wniosków rozpatrzonych negatywnie </a:t>
                      </a:r>
                    </a:p>
                  </a:txBody>
                  <a:tcPr marL="51435" marR="51435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kwota wypłaconych </a:t>
                      </a:r>
                    </a:p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dofinansowań</a:t>
                      </a:r>
                    </a:p>
                  </a:txBody>
                  <a:tcPr marL="51435" marR="51435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104923"/>
                  </a:ext>
                </a:extLst>
              </a:tr>
              <a:tr h="298133"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309</a:t>
                      </a:r>
                    </a:p>
                  </a:txBody>
                  <a:tcPr marL="51435" marR="5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1915</a:t>
                      </a:r>
                    </a:p>
                  </a:txBody>
                  <a:tcPr marL="51435" marR="5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</a:p>
                  </a:txBody>
                  <a:tcPr marL="51435" marR="5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1642</a:t>
                      </a:r>
                    </a:p>
                  </a:txBody>
                  <a:tcPr marL="51435" marR="5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51435" marR="514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5 658 619,94 zł. </a:t>
                      </a:r>
                    </a:p>
                  </a:txBody>
                  <a:tcPr marL="51435" marR="51435"/>
                </a:tc>
                <a:extLst>
                  <a:ext uri="{0D108BD9-81ED-4DB2-BD59-A6C34878D82A}">
                    <a16:rowId xmlns:a16="http://schemas.microsoft.com/office/drawing/2014/main" val="876160981"/>
                  </a:ext>
                </a:extLst>
              </a:tr>
            </a:tbl>
          </a:graphicData>
        </a:graphic>
      </p:graphicFrame>
      <p:sp>
        <p:nvSpPr>
          <p:cNvPr id="11" name="Strzałka: w dół 12">
            <a:extLst>
              <a:ext uri="{FF2B5EF4-FFF2-40B4-BE49-F238E27FC236}">
                <a16:creationId xmlns:a16="http://schemas.microsoft.com/office/drawing/2014/main" id="{B3A65BBC-792D-438E-9A23-382C7A41A8A9}"/>
              </a:ext>
            </a:extLst>
          </p:cNvPr>
          <p:cNvSpPr/>
          <p:nvPr/>
        </p:nvSpPr>
        <p:spPr>
          <a:xfrm>
            <a:off x="6023992" y="4725144"/>
            <a:ext cx="162018" cy="278740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9161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5053" y="254000"/>
            <a:ext cx="4927032" cy="1130301"/>
          </a:xfrm>
          <a:solidFill>
            <a:schemeClr val="bg1">
              <a:lumMod val="85000"/>
            </a:schemeClr>
          </a:solidFill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LUDNOŚĆ - ZMIANY W LICZBIE LUDNOŚCI W POSZCZEGÓLNYCH </a:t>
            </a:r>
            <a:b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GMINACH POWIATU WAŁECKIEGO</a:t>
            </a:r>
            <a:b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dane GUS dostępne w okresach półrocznych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l-PL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9440194"/>
              </p:ext>
            </p:extLst>
          </p:nvPr>
        </p:nvGraphicFramePr>
        <p:xfrm>
          <a:off x="5307013" y="254000"/>
          <a:ext cx="6716664" cy="5689599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708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6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6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57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01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35375">
                <a:tc rowSpan="2"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Gminy powiatu wałeckiego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mieszkańców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spadek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234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półrocze 2020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półrocze 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ilościowy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0314"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Człopa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4871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4859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-0,2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0314"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Mirosławiec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5391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-76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-1,4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0314"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Tuczno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4891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4842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-49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0314"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g. Wałcz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12661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-51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-0,4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0314"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m. Wałcz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25115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24802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-313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-1,2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0314"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POWIAT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52929</a:t>
                      </a:r>
                      <a:endParaRPr lang="pl-PL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52428</a:t>
                      </a:r>
                      <a:endParaRPr lang="pl-PL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-501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-0,9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7381" y="1409701"/>
            <a:ext cx="5022377" cy="4775200"/>
          </a:xfrm>
        </p:spPr>
        <p:txBody>
          <a:bodyPr>
            <a:norm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koniec I półrocza 2021 roku liczba mieszkańców powiatu wałeckiego wynosiła 52428 osób, w tym ponad połowę 51,4% (26934) stanowiły kobiety,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porównaniu do analogicznego okresu 2020 roku ludność powiatu zmniejszyła się o 501 osób                          (52929), tj. o 0,9%,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najwięcej ludności mieszka w Wałczu – 24802 osób, tj. 47,3% ogółu mieszkańców powiatu,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najmniejszymi gminami powiatu wałeckiego pod względem liczby ludności są gminy Tuczno – 4842 oraz Człopa – 4859, mieszkańcy tych gmin odpowiednio stanowią 9,2% i 9,3% ogółu mieszkańców powiatu,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podziale na gminy powiatu wałeckiego największy spadek ludności odnotowany został                  w Wałczu o 313 osób, natomiast najmniejszy                        w gminie Człopa o 12 osób,</a:t>
            </a:r>
          </a:p>
          <a:p>
            <a:pPr algn="just"/>
            <a:endParaRPr lang="pl-PL" sz="1700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</a:t>
            </a:fld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29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10397342" y="6265257"/>
            <a:ext cx="1543050" cy="365125"/>
          </a:xfrm>
        </p:spPr>
        <p:txBody>
          <a:bodyPr/>
          <a:lstStyle/>
          <a:p>
            <a:r>
              <a:rPr lang="pl-PL" dirty="0"/>
              <a:t>20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D5A8CB9A-6DBB-4815-8660-BDA2D00409DB}"/>
              </a:ext>
            </a:extLst>
          </p:cNvPr>
          <p:cNvSpPr txBox="1"/>
          <p:nvPr/>
        </p:nvSpPr>
        <p:spPr>
          <a:xfrm>
            <a:off x="200025" y="404665"/>
            <a:ext cx="11740367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12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Dofinansowanie części kosztów prowadzenia działalności gospodarczej przedsiębiorcy będącemu osobą fizyczną niezatrudniającą pracowników</a:t>
            </a:r>
          </a:p>
        </p:txBody>
      </p:sp>
      <p:graphicFrame>
        <p:nvGraphicFramePr>
          <p:cNvPr id="9" name="Tabela 14">
            <a:extLst>
              <a:ext uri="{FF2B5EF4-FFF2-40B4-BE49-F238E27FC236}">
                <a16:creationId xmlns:a16="http://schemas.microsoft.com/office/drawing/2014/main" id="{98C75559-6E27-473C-9744-22FB1BC647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860340"/>
              </p:ext>
            </p:extLst>
          </p:nvPr>
        </p:nvGraphicFramePr>
        <p:xfrm>
          <a:off x="200026" y="910772"/>
          <a:ext cx="11740366" cy="82804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873443">
                  <a:extLst>
                    <a:ext uri="{9D8B030D-6E8A-4147-A177-3AD203B41FA5}">
                      <a16:colId xmlns:a16="http://schemas.microsoft.com/office/drawing/2014/main" val="2662038867"/>
                    </a:ext>
                  </a:extLst>
                </a:gridCol>
                <a:gridCol w="2873443">
                  <a:extLst>
                    <a:ext uri="{9D8B030D-6E8A-4147-A177-3AD203B41FA5}">
                      <a16:colId xmlns:a16="http://schemas.microsoft.com/office/drawing/2014/main" val="634552776"/>
                    </a:ext>
                  </a:extLst>
                </a:gridCol>
                <a:gridCol w="2873443">
                  <a:extLst>
                    <a:ext uri="{9D8B030D-6E8A-4147-A177-3AD203B41FA5}">
                      <a16:colId xmlns:a16="http://schemas.microsoft.com/office/drawing/2014/main" val="3237859860"/>
                    </a:ext>
                  </a:extLst>
                </a:gridCol>
                <a:gridCol w="3120037">
                  <a:extLst>
                    <a:ext uri="{9D8B030D-6E8A-4147-A177-3AD203B41FA5}">
                      <a16:colId xmlns:a16="http://schemas.microsoft.com/office/drawing/2014/main" val="198067836"/>
                    </a:ext>
                  </a:extLst>
                </a:gridCol>
              </a:tblGrid>
              <a:tr h="385192"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</a:t>
                      </a:r>
                    </a:p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złożonych wniosków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pozytywnie rozpatrzonych wniosków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wniosków rozpatrzonych negatywnie 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Kwota wypłaconych dofinansowań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104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562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490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2.582.400 zł. 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160981"/>
                  </a:ext>
                </a:extLst>
              </a:tr>
            </a:tbl>
          </a:graphicData>
        </a:graphic>
      </p:graphicFrame>
      <p:sp>
        <p:nvSpPr>
          <p:cNvPr id="10" name="pole tekstowe 9">
            <a:extLst>
              <a:ext uri="{FF2B5EF4-FFF2-40B4-BE49-F238E27FC236}">
                <a16:creationId xmlns:a16="http://schemas.microsoft.com/office/drawing/2014/main" id="{3AA96472-F7E1-4E65-AB3D-877A33695330}"/>
              </a:ext>
            </a:extLst>
          </p:cNvPr>
          <p:cNvSpPr txBox="1"/>
          <p:nvPr/>
        </p:nvSpPr>
        <p:spPr>
          <a:xfrm>
            <a:off x="200025" y="1978968"/>
            <a:ext cx="1174036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12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Dofinansowanie części kosztów wynagrodzeń pracowników zatrudnionych przez organizacje pozarządowe oraz podmioty  pożytku publicznego oraz należnych od tych wynagrodzeń składek na ubezpieczenia społeczne</a:t>
            </a:r>
          </a:p>
        </p:txBody>
      </p:sp>
      <p:graphicFrame>
        <p:nvGraphicFramePr>
          <p:cNvPr id="11" name="Tabela 14">
            <a:extLst>
              <a:ext uri="{FF2B5EF4-FFF2-40B4-BE49-F238E27FC236}">
                <a16:creationId xmlns:a16="http://schemas.microsoft.com/office/drawing/2014/main" id="{8EC807A1-5855-4ACC-B6E6-7E663A771B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938037"/>
              </p:ext>
            </p:extLst>
          </p:nvPr>
        </p:nvGraphicFramePr>
        <p:xfrm>
          <a:off x="200024" y="2564904"/>
          <a:ext cx="11740368" cy="5486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72285">
                  <a:extLst>
                    <a:ext uri="{9D8B030D-6E8A-4147-A177-3AD203B41FA5}">
                      <a16:colId xmlns:a16="http://schemas.microsoft.com/office/drawing/2014/main" val="2662038867"/>
                    </a:ext>
                  </a:extLst>
                </a:gridCol>
                <a:gridCol w="3220697">
                  <a:extLst>
                    <a:ext uri="{9D8B030D-6E8A-4147-A177-3AD203B41FA5}">
                      <a16:colId xmlns:a16="http://schemas.microsoft.com/office/drawing/2014/main" val="634552776"/>
                    </a:ext>
                  </a:extLst>
                </a:gridCol>
                <a:gridCol w="3061535">
                  <a:extLst>
                    <a:ext uri="{9D8B030D-6E8A-4147-A177-3AD203B41FA5}">
                      <a16:colId xmlns:a16="http://schemas.microsoft.com/office/drawing/2014/main" val="3237859860"/>
                    </a:ext>
                  </a:extLst>
                </a:gridCol>
                <a:gridCol w="3385851">
                  <a:extLst>
                    <a:ext uri="{9D8B030D-6E8A-4147-A177-3AD203B41FA5}">
                      <a16:colId xmlns:a16="http://schemas.microsoft.com/office/drawing/2014/main" val="198067836"/>
                    </a:ext>
                  </a:extLst>
                </a:gridCol>
              </a:tblGrid>
              <a:tr h="120778"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wniosków</a:t>
                      </a:r>
                    </a:p>
                  </a:txBody>
                  <a:tcPr marL="51435" marR="5143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pozytywnie rozpatrzonych wniosków</a:t>
                      </a:r>
                    </a:p>
                  </a:txBody>
                  <a:tcPr marL="51435" marR="5143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wniosków rozpatrzonych negatywnie </a:t>
                      </a:r>
                    </a:p>
                  </a:txBody>
                  <a:tcPr marL="51435" marR="5143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kwota wypłaconych dofinansowań</a:t>
                      </a:r>
                    </a:p>
                  </a:txBody>
                  <a:tcPr marL="51435" marR="5143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104923"/>
                  </a:ext>
                </a:extLst>
              </a:tr>
              <a:tr h="248626"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28.077,80 zł. 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160981"/>
                  </a:ext>
                </a:extLst>
              </a:tr>
            </a:tbl>
          </a:graphicData>
        </a:graphic>
      </p:graphicFrame>
      <p:sp>
        <p:nvSpPr>
          <p:cNvPr id="12" name="pole tekstowe 11">
            <a:extLst>
              <a:ext uri="{FF2B5EF4-FFF2-40B4-BE49-F238E27FC236}">
                <a16:creationId xmlns:a16="http://schemas.microsoft.com/office/drawing/2014/main" id="{D5A8CB9A-6DBB-4815-8660-BDA2D00409DB}"/>
              </a:ext>
            </a:extLst>
          </p:cNvPr>
          <p:cNvSpPr txBox="1"/>
          <p:nvPr/>
        </p:nvSpPr>
        <p:spPr>
          <a:xfrm>
            <a:off x="200024" y="3294857"/>
            <a:ext cx="11740368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12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Dotacja dla </a:t>
            </a:r>
            <a:r>
              <a:rPr lang="pl-PL" sz="1200" b="1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mikroprzedsiębiorców</a:t>
            </a:r>
            <a:r>
              <a:rPr lang="pl-PL" sz="12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małych przedsiębiorców określonych branż zgodnie z ustawą</a:t>
            </a:r>
          </a:p>
        </p:txBody>
      </p:sp>
      <p:graphicFrame>
        <p:nvGraphicFramePr>
          <p:cNvPr id="13" name="Tabela 14">
            <a:extLst>
              <a:ext uri="{FF2B5EF4-FFF2-40B4-BE49-F238E27FC236}">
                <a16:creationId xmlns:a16="http://schemas.microsoft.com/office/drawing/2014/main" id="{98C75559-6E27-473C-9744-22FB1BC647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629558"/>
              </p:ext>
            </p:extLst>
          </p:nvPr>
        </p:nvGraphicFramePr>
        <p:xfrm>
          <a:off x="200024" y="3849082"/>
          <a:ext cx="11740368" cy="60405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00766">
                  <a:extLst>
                    <a:ext uri="{9D8B030D-6E8A-4147-A177-3AD203B41FA5}">
                      <a16:colId xmlns:a16="http://schemas.microsoft.com/office/drawing/2014/main" val="2662038867"/>
                    </a:ext>
                  </a:extLst>
                </a:gridCol>
                <a:gridCol w="2569418">
                  <a:extLst>
                    <a:ext uri="{9D8B030D-6E8A-4147-A177-3AD203B41FA5}">
                      <a16:colId xmlns:a16="http://schemas.microsoft.com/office/drawing/2014/main" val="634552776"/>
                    </a:ext>
                  </a:extLst>
                </a:gridCol>
                <a:gridCol w="3151909">
                  <a:extLst>
                    <a:ext uri="{9D8B030D-6E8A-4147-A177-3AD203B41FA5}">
                      <a16:colId xmlns:a16="http://schemas.microsoft.com/office/drawing/2014/main" val="3237859860"/>
                    </a:ext>
                  </a:extLst>
                </a:gridCol>
                <a:gridCol w="2718275">
                  <a:extLst>
                    <a:ext uri="{9D8B030D-6E8A-4147-A177-3AD203B41FA5}">
                      <a16:colId xmlns:a16="http://schemas.microsoft.com/office/drawing/2014/main" val="198067836"/>
                    </a:ext>
                  </a:extLst>
                </a:gridCol>
              </a:tblGrid>
              <a:tr h="329731"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złożonych wniosków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wypłaconych dotacji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wniosków rozpatrzonych negatywnie 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kwota wypłaconych dotacji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104923"/>
                  </a:ext>
                </a:extLst>
              </a:tr>
              <a:tr h="236049"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550.000,00 zł. 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160981"/>
                  </a:ext>
                </a:extLst>
              </a:tr>
            </a:tbl>
          </a:graphicData>
        </a:graphic>
      </p:graphicFrame>
      <p:sp>
        <p:nvSpPr>
          <p:cNvPr id="14" name="pole tekstowe 13">
            <a:extLst>
              <a:ext uri="{FF2B5EF4-FFF2-40B4-BE49-F238E27FC236}">
                <a16:creationId xmlns:a16="http://schemas.microsoft.com/office/drawing/2014/main" id="{D5A8CB9A-6DBB-4815-8660-BDA2D00409DB}"/>
              </a:ext>
            </a:extLst>
          </p:cNvPr>
          <p:cNvSpPr txBox="1"/>
          <p:nvPr/>
        </p:nvSpPr>
        <p:spPr>
          <a:xfrm>
            <a:off x="200024" y="4662068"/>
            <a:ext cx="11740368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12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Dotacja dla </a:t>
            </a:r>
            <a:r>
              <a:rPr lang="pl-PL" sz="1200" b="1" dirty="0" err="1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mikroprzedsiębiorców</a:t>
            </a:r>
            <a:r>
              <a:rPr lang="pl-PL" sz="12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małych przedsiębiorców określonych branż zgodnie z rozporządzeniem w sprawie wsparcia uczestników obrotu gospodarczego poszkodowanych w skutek pandemii COVID-19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025925"/>
              </p:ext>
            </p:extLst>
          </p:nvPr>
        </p:nvGraphicFramePr>
        <p:xfrm>
          <a:off x="200024" y="5301208"/>
          <a:ext cx="11740368" cy="645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35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50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0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94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2406"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złożonych wniosków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wypłaconych dotacji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wniosków rozpatrzonych negatywnie 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kwota wypłaconych dotacji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608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3.035.000,00 zł. </a:t>
                      </a:r>
                    </a:p>
                  </a:txBody>
                  <a:tcPr marL="51435" marR="514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pole tekstowe 14"/>
          <p:cNvSpPr txBox="1"/>
          <p:nvPr/>
        </p:nvSpPr>
        <p:spPr>
          <a:xfrm>
            <a:off x="200024" y="6353383"/>
            <a:ext cx="6949017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l-PL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minionym roku nie wpłynął żaden wniosek o udzielenie dotacji dla sklepików szkolnych</a:t>
            </a: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8" name="Strzałka: w dół 12">
            <a:extLst>
              <a:ext uri="{FF2B5EF4-FFF2-40B4-BE49-F238E27FC236}">
                <a16:creationId xmlns:a16="http://schemas.microsoft.com/office/drawing/2014/main" id="{B3A65BBC-792D-438E-9A23-382C7A41A8A9}"/>
              </a:ext>
            </a:extLst>
          </p:cNvPr>
          <p:cNvSpPr/>
          <p:nvPr/>
        </p:nvSpPr>
        <p:spPr>
          <a:xfrm>
            <a:off x="6023992" y="681179"/>
            <a:ext cx="162018" cy="278740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Strzałka: w dół 12">
            <a:extLst>
              <a:ext uri="{FF2B5EF4-FFF2-40B4-BE49-F238E27FC236}">
                <a16:creationId xmlns:a16="http://schemas.microsoft.com/office/drawing/2014/main" id="{B3A65BBC-792D-438E-9A23-382C7A41A8A9}"/>
              </a:ext>
            </a:extLst>
          </p:cNvPr>
          <p:cNvSpPr/>
          <p:nvPr/>
        </p:nvSpPr>
        <p:spPr>
          <a:xfrm>
            <a:off x="6023992" y="2348880"/>
            <a:ext cx="162018" cy="278740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Strzałka: w dół 12">
            <a:extLst>
              <a:ext uri="{FF2B5EF4-FFF2-40B4-BE49-F238E27FC236}">
                <a16:creationId xmlns:a16="http://schemas.microsoft.com/office/drawing/2014/main" id="{B3A65BBC-792D-438E-9A23-382C7A41A8A9}"/>
              </a:ext>
            </a:extLst>
          </p:cNvPr>
          <p:cNvSpPr/>
          <p:nvPr/>
        </p:nvSpPr>
        <p:spPr>
          <a:xfrm>
            <a:off x="5985892" y="3589196"/>
            <a:ext cx="162018" cy="278740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Strzałka: w dół 12">
            <a:extLst>
              <a:ext uri="{FF2B5EF4-FFF2-40B4-BE49-F238E27FC236}">
                <a16:creationId xmlns:a16="http://schemas.microsoft.com/office/drawing/2014/main" id="{B3A65BBC-792D-438E-9A23-382C7A41A8A9}"/>
              </a:ext>
            </a:extLst>
          </p:cNvPr>
          <p:cNvSpPr/>
          <p:nvPr/>
        </p:nvSpPr>
        <p:spPr>
          <a:xfrm>
            <a:off x="5980652" y="5123733"/>
            <a:ext cx="162018" cy="278740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213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5250" y="177801"/>
            <a:ext cx="4730251" cy="973992"/>
          </a:xfrm>
          <a:solidFill>
            <a:schemeClr val="bg1">
              <a:lumMod val="85000"/>
            </a:schemeClr>
          </a:solidFill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LUDNOŚĆ W POWIECIE WAŁECKIM              WG KATEGORII EKONOMICZNYCH</a:t>
            </a:r>
            <a:br>
              <a:rPr lang="pl-PL" sz="2000" b="1" dirty="0">
                <a:latin typeface="+mn-lt"/>
              </a:rPr>
            </a:br>
            <a:r>
              <a:rPr lang="pl-PL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(dane GUS dostępne w okresach rocznych w latach 2019-2020 wg stanu na dzień 31.12.)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3608284"/>
              </p:ext>
            </p:extLst>
          </p:nvPr>
        </p:nvGraphicFramePr>
        <p:xfrm>
          <a:off x="5041900" y="177801"/>
          <a:ext cx="7010400" cy="3606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95250" y="1301750"/>
            <a:ext cx="4927600" cy="5054600"/>
          </a:xfrm>
        </p:spPr>
        <p:txBody>
          <a:bodyPr>
            <a:normAutofit fontScale="92500" lnSpcReduction="20000"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według danych GUS na koniec 2020 roku                          w ogólnej liczbie mieszkańców powiatu (9163 osoby) 17,4% stanowiły osoby w wieku przedprodukcyjnym, 60,5% (31905 osób) stanowiły osoby w wieku produkcyjnym, a 22,1% (11639 osób) stanowiły osoby                      w wieku poprodukcyjnym,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2020 roku liczba ludności w wieku poprodukcyjnym                    w porównaniu do 2019 roku wzrosła o 259 osób                           tj. o 2,3%. Oznacza to, że w ciągu roku przybyło osób w wieku powyżej 60 lat (co 4 mieszkaniec powiatu wałeckiego ma ponad 60 lat),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wielu lat obserwuje się spadek ludności w wieku przedprodukcyjnym i produkcyjnym, w 2020 roku                          w porównaniu do 2019 roku odnotowano spadek ludności w wieku przedprodukcyjnym o 136 osób (1,5%) i o 455 osób (1,4%) w wieku produkcyjnym,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2020 roku współczynnik obciążenia demograficznego osobami w wieku poprodukcyjnym wynosił 36,5 co daje wynik o 1,3 wyższy niż w 2019 roku,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podstawie aktualnej prognozy demograficznej można wnioskować, że w kolejnych latach liczba ludności                          w wieku produkcyjnym w dalszym ciągu systematycznie będzie malała a także wystąpi spadek ludności w wieku mobilnym, co będzie skutkowało dalszym wzrostem liczby ludności w wieku poprodukcyjnym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l-PL" dirty="0"/>
          </a:p>
          <a:p>
            <a:pPr algn="just"/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>
          <a:xfrm>
            <a:off x="9210675" y="6492875"/>
            <a:ext cx="2743200" cy="365125"/>
          </a:xfrm>
        </p:spPr>
        <p:txBody>
          <a:bodyPr/>
          <a:lstStyle/>
          <a:p>
            <a:fld id="{D0E32B36-1EBD-44DC-B11E-03CA895CEB83}" type="slidenum">
              <a:rPr lang="pl-P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Symbol zastępczy zawartości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0352709"/>
              </p:ext>
            </p:extLst>
          </p:nvPr>
        </p:nvGraphicFramePr>
        <p:xfrm>
          <a:off x="5041900" y="3545402"/>
          <a:ext cx="7010400" cy="3127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6266564" y="3599934"/>
            <a:ext cx="4243726" cy="369332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l-PL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Współczynnik obciążenia demograficznego</a:t>
            </a:r>
          </a:p>
        </p:txBody>
      </p:sp>
    </p:spTree>
    <p:extLst>
      <p:ext uri="{BB962C8B-B14F-4D97-AF65-F5344CB8AC3E}">
        <p14:creationId xmlns:p14="http://schemas.microsoft.com/office/powerpoint/2010/main" val="2830838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1715" y="184150"/>
            <a:ext cx="5638800" cy="711200"/>
          </a:xfrm>
          <a:solidFill>
            <a:schemeClr val="bg1">
              <a:lumMod val="85000"/>
            </a:schemeClr>
          </a:solidFill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PRACUJĄCY</a:t>
            </a:r>
            <a:b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(dane GUS dostępne w okresach rocznych w latach 2019-2020)</a:t>
            </a:r>
            <a:r>
              <a:rPr lang="pl-PL" sz="1300" b="1" dirty="0"/>
              <a:t> 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1716" y="1016000"/>
            <a:ext cx="5638800" cy="5657850"/>
          </a:xfrm>
        </p:spPr>
        <p:txBody>
          <a:bodyPr>
            <a:normAutofit fontScale="92500" lnSpcReduction="20000"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koniec 2020 roku liczba pracujących w powiecie wałeckim wynosiła 10244 osoby. Pracujący stanowili 19,4% ogółu mieszkańców powiatu wałeckiego (52707),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porównaniu do 2019 roku liczba pracujących zmniejszyła się                  o 102 osoby, tj. o 1%,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 zatrudnienia według sektorów wykazuje,                                          że mieszkańcy powiatu wałeckiego pracują przede wszystkim                    w czterech działach gospodarki tj.: przemyśle i budownictwie (3247 osób-31,7%), w sekcji pozostałe usługi (3244 osoby-31,7%), w rolnictwie, leśnictwie, łowiectwie i rybactwie (1978 osób-19,3%) oraz handlu (1597 osób-15,6%), natomiast najmniej osób pracuje              w sekcji działalność finansowa i ubezpieczeniowa, tj. 178-1,7%,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2020 roku w porównaniu do 2019 roku wzrost liczby zatrudnionych wystąpił tylko w przemyśle i budownictwie o 103 osoby, natomiast spadek liczby zatrudnionych odnotowano                        w pozostałych sekcjach tj. w handlu o 87 osób, w pozostałych usługach o 79 osób, w rolnictwie, leśnictwie, łowiectwie                               i rybactwie o 21 osób oraz w działalności finansowej                                    i ubezpieczeniowej o 18 osób,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kilku lat w powiecie wałeckim odnotowywany jest systematyczny wzrost przeciętnego miesięcznego wynagrodzenia brutto w podmiotach zatrudniających powyżej 9 osób. W 2020 roku wysokość przeciętnej płacy brutto wynosiła 4.678,73 zł i była ona wyższa niż w 2019 roku (4.363,14) o 315,59 zł, tj. o 7,2%,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średnie wynagrodzenie w powiecie było niższe niż                                w województwie zachodniopomorskim o 420,76 zł (5.099,49 zł),                           tj. o 8,3%, natomiast w relacji do średniej krajowej (5.523,32 zł) średnie wynagrodzenie w powiecie wałeckim stanowiło 84,7%.                       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Symbol zastępczy zawartości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5434644"/>
              </p:ext>
            </p:extLst>
          </p:nvPr>
        </p:nvGraphicFramePr>
        <p:xfrm>
          <a:off x="5743575" y="539750"/>
          <a:ext cx="6362700" cy="581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4055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38137" y="88898"/>
            <a:ext cx="4772025" cy="533402"/>
          </a:xfrm>
          <a:solidFill>
            <a:schemeClr val="bg1">
              <a:lumMod val="85000"/>
            </a:schemeClr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PRZEDSIĘBIORCY I PRACODAWCY</a:t>
            </a:r>
            <a:b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(dane GUS dostępne w okresach półrocznych)</a:t>
            </a:r>
            <a:endParaRPr lang="pl-PL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175525"/>
              </p:ext>
            </p:extLst>
          </p:nvPr>
        </p:nvGraphicFramePr>
        <p:xfrm>
          <a:off x="5537202" y="118918"/>
          <a:ext cx="6337299" cy="2987524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2078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56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5601">
                  <a:extLst>
                    <a:ext uri="{9D8B030D-6E8A-4147-A177-3AD203B41FA5}">
                      <a16:colId xmlns:a16="http://schemas.microsoft.com/office/drawing/2014/main" val="295517329"/>
                    </a:ext>
                  </a:extLst>
                </a:gridCol>
                <a:gridCol w="11338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49">
                  <a:extLst>
                    <a:ext uri="{9D8B030D-6E8A-4147-A177-3AD203B41FA5}">
                      <a16:colId xmlns:a16="http://schemas.microsoft.com/office/drawing/2014/main" val="1028273985"/>
                    </a:ext>
                  </a:extLst>
                </a:gridCol>
              </a:tblGrid>
              <a:tr h="35203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Lokalizacja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podmiotów gospodarczych 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Udział procentowy do ogółu podmiotów gospodarczych (%)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57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(stan na 30.06.2020 r.)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(stan na 30.06.2021 r.)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(stan na 30.06.2020 </a:t>
                      </a:r>
                      <a:r>
                        <a:rPr lang="pl-PL" sz="11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r.)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(stan na 30.06.2021</a:t>
                      </a:r>
                      <a:r>
                        <a:rPr lang="pl-PL" sz="11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r.)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98716843"/>
                  </a:ext>
                </a:extLst>
              </a:tr>
              <a:tr h="3440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Człopa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0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Mirosławiec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0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Tuczno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0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Gmina Wałcz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1156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0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Miasto Wałcz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3370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3393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57,8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40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RAZEM POWIAT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5748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5868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-1" y="722311"/>
            <a:ext cx="5448300" cy="5999163"/>
          </a:xfrm>
        </p:spPr>
        <p:txBody>
          <a:bodyPr>
            <a:no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według stanu na dzień 30 czerwca 2021 roku w rejestrze REGON zarejestrowanych było 5868 podmiotów gospodarczych, w tym 5657 jednostek z sektora prywatnego, spośród których 4483 (79,2%) to osoby fizyczne prowadzące działalność gospodarczą,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porównaniu do analogicznego okresu 2020 roku (5748) nastąpił wzrost                         o 120 podmiotów gospodarczych, tj. o 2,1%. W 2021 roku odnotowany został wzrost we wszystkich gminach powiatu wałeckiego a największy wystąpił                  w gminie Wałcz o 44 i w gminie Mirosławiec o 34 podmioty gospodarcze,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spośród ogółu podmiotów gospodarczych najwięcej było zarejestrowanych                            w sekcji G – handel, naprawa pojazdów samochodowych – 1456, sekcji F – budownictwo – 949 i sekcji C – przetwórstwo przemysłowe – 460,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powiecie wałeckim przeważają małe zatrudniające do 9 pracowników przedsiębiorstwa. Na koniec 2021 roku było ich 5691 (96,98%) ogółu podmiotów gospodarczych,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I półroczu 2021 roku do rejestru REGON zostało wpisanych 188 nowych podmiotów gospodarczych, a 132 zostały wyrejestrowane. W porównaniu do analogicznego okresu 2020 roku do rejestru REGON zostało wpisanych o 13 podmiotów mniej a wyrejestrowano o 11 więcej podmiotów gospodarczych,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porównaniu do I półrocza 2020 roku zwiększyła się liczba podmiotów gospodarczych zatrudniających do 9 pracowników o 122, tj. o 2,2%, zmniejszyła się ilość podmiotów zatrudniających od 10 do 49 pracowników                    o 2, natomiast nie zmieniła się liczba podmiotów zatrudniających powyżej                   50 pracowników,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przedsiębiorstwa produkcyjne działające na terenie powiatu wałeckiego reprezentują przede wszystkim branżę metalową, spożywczą, budowlaną, drzewną, odzieżową oraz rolną i to one znacząco wpływają na wielkość zatrudnienia w powiecie. Większość z nich jest zlokalizowana na terenie miasta i gminy Wałcz oraz Mirosławca. 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273010"/>
              </p:ext>
            </p:extLst>
          </p:nvPr>
        </p:nvGraphicFramePr>
        <p:xfrm>
          <a:off x="5537200" y="3243722"/>
          <a:ext cx="6337301" cy="3291522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2173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7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7958">
                  <a:extLst>
                    <a:ext uri="{9D8B030D-6E8A-4147-A177-3AD203B41FA5}">
                      <a16:colId xmlns:a16="http://schemas.microsoft.com/office/drawing/2014/main" val="3761888308"/>
                    </a:ext>
                  </a:extLst>
                </a:gridCol>
                <a:gridCol w="1033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3999">
                  <a:extLst>
                    <a:ext uri="{9D8B030D-6E8A-4147-A177-3AD203B41FA5}">
                      <a16:colId xmlns:a16="http://schemas.microsoft.com/office/drawing/2014/main" val="1585322521"/>
                    </a:ext>
                  </a:extLst>
                </a:gridCol>
              </a:tblGrid>
              <a:tr h="28207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zatrudnionych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Ilość podmiotów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udział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89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(stan na 30.06.2020</a:t>
                      </a:r>
                      <a:r>
                        <a:rPr lang="pl-PL" sz="11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r.)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(stan na 30.06.2021</a:t>
                      </a:r>
                      <a:r>
                        <a:rPr lang="pl-PL" sz="11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r.)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(stan na 30.06.2020</a:t>
                      </a:r>
                      <a:r>
                        <a:rPr lang="pl-PL" sz="11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r.)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(stan na 30.06.2021</a:t>
                      </a:r>
                      <a:r>
                        <a:rPr lang="pl-PL" sz="11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r.)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0222162"/>
                  </a:ext>
                </a:extLst>
              </a:tr>
              <a:tr h="441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0-9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5569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5691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96,89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96,98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10-49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2,40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2,32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50-249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0,66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0,65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250-999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 i powyżej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RAZEM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5748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5868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>
          <a:xfrm>
            <a:off x="8811919" y="6492875"/>
            <a:ext cx="2743200" cy="365125"/>
          </a:xfrm>
        </p:spPr>
        <p:txBody>
          <a:bodyPr/>
          <a:lstStyle/>
          <a:p>
            <a:fld id="{D0E32B36-1EBD-44DC-B11E-03CA895CEB83}" type="slidenum">
              <a:rPr lang="pl-P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5</a:t>
            </a:fld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199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215360" y="85130"/>
            <a:ext cx="4615399" cy="755293"/>
          </a:xfrm>
          <a:solidFill>
            <a:schemeClr val="bg1">
              <a:lumMod val="85000"/>
            </a:schemeClr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b" anchorCtr="1">
            <a:normAutofit fontScale="90000"/>
          </a:bodyPr>
          <a:lstStyle/>
          <a:p>
            <a:pPr algn="ctr"/>
            <a:br>
              <a:rPr lang="pl-PL" b="1" dirty="0"/>
            </a:br>
            <a:br>
              <a:rPr lang="pl-PL" b="1" dirty="0"/>
            </a:br>
            <a:br>
              <a:rPr lang="pl-PL" b="1" dirty="0"/>
            </a:br>
            <a:br>
              <a:rPr lang="pl-PL" b="1" dirty="0"/>
            </a:br>
            <a:br>
              <a:rPr lang="pl-PL" b="1" dirty="0"/>
            </a:br>
            <a:r>
              <a:rPr lang="pl-PL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 I STRUKTURA BEZROBOCIA                   W POWIECIE WAŁECKIM              </a:t>
            </a:r>
            <a:endParaRPr lang="pl-PL" sz="2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half" idx="2"/>
          </p:nvPr>
        </p:nvSpPr>
        <p:spPr>
          <a:xfrm>
            <a:off x="16476" y="913528"/>
            <a:ext cx="4830759" cy="5579677"/>
          </a:xfrm>
        </p:spPr>
        <p:txBody>
          <a:bodyPr>
            <a:no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koniec 2021 roku stan bezrobotnych wynosił 1268 osób                             i w porównaniu do stanu z końca 2020 roku (1529 osób) nastąpił spadek liczby bezrobotnych o 261 osób tj. o 17,1%, natomiast w porównaniu do stycznia 2021 roku (1574 osoby) stan bezrobotnych zmniejszył się o 306 osób, tj. o 19,4%,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rok 2021 rozpoczął się wysoką liczbą zarejestrowanych bezrobotnych (1574), która już od miesiąca lutego (1559) stopniowo zaczęła się zmniejszać do poziomu 1244 osób                       w miesiącu lipcu. W sierpniu nastąpił niewielki wzrost  liczby zarejestrowanych bezrobotnych o 28 osób. W kolejnych miesiącach (wrzesień-październik) stan bezrobotnych  zmniejszył się do poziomu 1170 osób, tj. o 404 osoby mniej                        w porównaniu ze stanem z początku 2021 roku. W listopadzie  liczba bezrobotnych nieznacznie wzrosła i na koniec grudnia była wyższa w porównaniu do października  o 98 osób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roku 2021 ponownie zaobserwowano tendencją  występującą w latach poprzednich (z wyłączeniem 2020 roku),  gdzie w okresie wiosenno-letnim następował spadek liczby zarejestrowanych bezrobotnych spowodowany wzrostem ilości miejsc pracy i aktywizacji zawodowej i  podejmowaniem  pracy przez osoby zarejestrowane  w Urzędzie. W 2020 roku  w związku z ogłoszeniem w marcu stanu epidemii spowodowanej rozprzestrzenianiem się </a:t>
            </a:r>
            <a:r>
              <a:rPr lang="pl-PL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koronawirusa</a:t>
            </a:r>
            <a:r>
              <a:rPr lang="pl-PL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liczba bezrobotnych rosła od stycznia do maja i dopiero od miesiąca  czerwca bezrobocie stopniowo zaczęło spadać, ale tylko do września, na koniec grudnia 2020 roku stan bezrobotnych wynosił 1529 osób i był wyższy o 100 osób (6,5%) od stanu na początku roku. </a:t>
            </a:r>
          </a:p>
          <a:p>
            <a:pPr algn="just"/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dirty="0"/>
          </a:p>
        </p:txBody>
      </p:sp>
      <p:graphicFrame>
        <p:nvGraphicFramePr>
          <p:cNvPr id="12" name="Symbol zastępczy zawartości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0420269"/>
              </p:ext>
            </p:extLst>
          </p:nvPr>
        </p:nvGraphicFramePr>
        <p:xfrm>
          <a:off x="4889500" y="152400"/>
          <a:ext cx="7302500" cy="5913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8984608" y="6226934"/>
            <a:ext cx="2743200" cy="365125"/>
          </a:xfrm>
        </p:spPr>
        <p:txBody>
          <a:bodyPr/>
          <a:lstStyle/>
          <a:p>
            <a:fld id="{D0E32B36-1EBD-44DC-B11E-03CA895CEB83}" type="slidenum">
              <a:rPr lang="pl-P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6</a:t>
            </a:fld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Symbol zastępczy zawartości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5839846"/>
              </p:ext>
            </p:extLst>
          </p:nvPr>
        </p:nvGraphicFramePr>
        <p:xfrm>
          <a:off x="4889500" y="152399"/>
          <a:ext cx="7302500" cy="5913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52632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4099" y="207559"/>
            <a:ext cx="4540013" cy="970129"/>
          </a:xfrm>
          <a:solidFill>
            <a:schemeClr val="bg1">
              <a:lumMod val="95000"/>
            </a:schemeClr>
          </a:solidFill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STOPA BEZROBOCIA NA KONIEC </a:t>
            </a:r>
            <a:b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 ROKU I W POSZCZEGÓLNYCH MIESIĄCACH 2021 ROKU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4211" y="1374689"/>
            <a:ext cx="5279788" cy="4292601"/>
          </a:xfrm>
        </p:spPr>
        <p:txBody>
          <a:bodyPr>
            <a:normAutofit lnSpcReduction="10000"/>
          </a:bodyPr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pl-PL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według stanu na dzień 31.12.2021 r. stopa bezrobocia                          w powiecie wałeckim wynosiła 8,2% i była wyższa od wojewódzkiej (7,1%) o 1,1% i od krajowej (5,4%)                                          o 2,8%,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pl-PL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powiat wałecki ze stopą bezrobocia 8,2% na koniec grudnia 2021 roku znajdował się na ósmym miejscu wśród powiatów województwa zachodniopomorskiego, poza miastami (na prawach powiatu) tj. Szczecinem – 3,3%, Świnoujściem – 4,1% i Koszalinem – 5,5%,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pl-PL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stopa bezrobocia w grudniu 2021 r. (8,2%) była niższa                       o 1,6% od stopy bezrobocia z końca 2020 roku (9,8%) oraz o 1,8% od stopy bezrobocia ze stycznia 2021 roku, 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pl-PL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2021 roku stopa bezrobocia malała od stycznia do lipca z poziomu 10% do 8,1%, tj. o 1,9%, następnie                   w sierpniu wzrosła do 8,3%, od września systematycznie spadała i po niewielkim wzroście w listopadzie, na koniec roku kształtowała się na poziomie 8,2% a stan bezrobotnych wynosił 1268 osób. </a:t>
            </a:r>
          </a:p>
          <a:p>
            <a:pPr algn="just"/>
            <a:endParaRPr lang="pl-PL" sz="1100" dirty="0"/>
          </a:p>
        </p:txBody>
      </p:sp>
      <p:graphicFrame>
        <p:nvGraphicFramePr>
          <p:cNvPr id="9" name="Symbol zastępczy zawartości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343392"/>
              </p:ext>
            </p:extLst>
          </p:nvPr>
        </p:nvGraphicFramePr>
        <p:xfrm>
          <a:off x="5201147" y="207559"/>
          <a:ext cx="6818905" cy="5827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ymbol zastępczy numeru slajdu 1">
            <a:extLst>
              <a:ext uri="{FF2B5EF4-FFF2-40B4-BE49-F238E27FC236}">
                <a16:creationId xmlns:a16="http://schemas.microsoft.com/office/drawing/2014/main" id="{AB0F14F3-3C7C-404C-9B33-A0F4873F0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84608" y="6226934"/>
            <a:ext cx="2743200" cy="365125"/>
          </a:xfrm>
        </p:spPr>
        <p:txBody>
          <a:bodyPr/>
          <a:lstStyle/>
          <a:p>
            <a:fld id="{D0E32B36-1EBD-44DC-B11E-03CA895CEB83}" type="slidenum">
              <a:rPr lang="pl-P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7</a:t>
            </a:fld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559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8947792" y="6353191"/>
            <a:ext cx="2743200" cy="365125"/>
          </a:xfrm>
        </p:spPr>
        <p:txBody>
          <a:bodyPr/>
          <a:lstStyle/>
          <a:p>
            <a:fld id="{D0E32B36-1EBD-44DC-B11E-03CA895CEB83}" type="slidenum">
              <a:rPr lang="pl-P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8</a:t>
            </a:fld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73799" y="714162"/>
            <a:ext cx="4736387" cy="1329140"/>
          </a:xfrm>
          <a:prstGeom prst="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WSKAŹNIK BEZROBOCIA </a:t>
            </a:r>
            <a:b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POSZCZEGÓLNYCH GMINACH POWIATU WAŁECKIEGO WG STANU NA KONIEC GRUDNIA 2020 I 2021 R.</a:t>
            </a: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73799" y="2301168"/>
            <a:ext cx="4736387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spadek liczby bezrobotnych i stopy bezrobocia wpłynął również na poziom wskaźnika bezrobocia,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największy jego spadek miał miejsce w mieście Wałczu o 0,9%, w gminie Mirosławiec oraz                        w gminie Wałcz o 0,7%,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koniec grudnia 2021 r. wyniósł 4%                                  i w porównaniu do analogicznego okresu 2020 roku (4,8%) zmniejszył się o 0,8%,</a:t>
            </a:r>
          </a:p>
        </p:txBody>
      </p:sp>
      <p:graphicFrame>
        <p:nvGraphicFramePr>
          <p:cNvPr id="8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6866367"/>
              </p:ext>
            </p:extLst>
          </p:nvPr>
        </p:nvGraphicFramePr>
        <p:xfrm>
          <a:off x="4393017" y="465137"/>
          <a:ext cx="7716605" cy="5888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2188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8407346"/>
              </p:ext>
            </p:extLst>
          </p:nvPr>
        </p:nvGraphicFramePr>
        <p:xfrm>
          <a:off x="5585869" y="288594"/>
          <a:ext cx="6359275" cy="6432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0" y="936624"/>
            <a:ext cx="5257800" cy="5921376"/>
          </a:xfrm>
        </p:spPr>
        <p:txBody>
          <a:bodyPr>
            <a:no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2021 roku </a:t>
            </a:r>
            <a:r>
              <a:rPr lang="pl-PL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zarejestrowało</a:t>
            </a: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się łącznie 2064 osoby bezrobotne,                                       w porównaniu do analogicznego okresu 2020 r. (2459 osób) zarejestrowało się o 395 osób mniej, tj. o 16,1%,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2021 roku najwięcej osób zarejestrowało się w grudniu – 226, listopadzie – 202 oraz w sierpniu – 197 a najmniej w maju – 127 i w czerwcu – 135,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główną przyczyną rejestracji była utrata zatrudnienia przez 1889 osób,                          tj. 91,5%, po raz kolejny zarejestrowało się 1737 osób, tj. 84,2%, a po raz pierwszy 327 osób, tj. 15,8% ogółu rejestrujących się,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wśród rejestrujących się osób bezrobotnych dotychczas niepracujące stanowiły 8,5% (175), absolwenci szkół 7,2% (149), a zwolnieni                                  z przyczyn dotyczących zakładu pracy 4,9% (101),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spośród rejestrujących się najliczniejszą grupą były osoby posiadające zawód sprzedawcy – 231 osób, kucharza – 62 osoby, pakowacza ręcznego – 58 osób oraz fryzjera i murarza po 42 osoby a także podobnie jak w latach ubiegłych osoby nie posiadające  zawodu – 303 bezrobotnych,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2021 roku z ewidencji bezrobotnych </a:t>
            </a:r>
            <a:r>
              <a:rPr lang="pl-PL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wyłączono</a:t>
            </a: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2325 osób,                                w porównaniu do analogicznego okresu 2020 roku (2283 osób) wyłączono                  o 42 osoby więcej, tj. o 1,8%,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największy odpływ z bezrobocia wystąpił we wrześniu – 248 osób,                      w kwietniu – 229 osób i marcu – 222 osoby a najmniejszy w styczniu – 128 osób i w grudniu – 136 osób,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najczęstszą przyczyną wyrejestrowań było podjęcie pracy – 1213 osób, następnie brak gotowości do podjęcia pracy – 284 osoby, rezygnacja ze statusu osoby bezrobotnej – 167 osób oraz udział w różnych formach aktywizacji zawodowej – 575 osób. Dezaktywizacja zawodowa wynikająca                       z osiągnięcia wieku emerytalnego, nabycia prawa do świadczenia przedemerytalnego, emerytury lub renty spowodowała wyrejestrowanie                         z ewidencji bezrobotnych 71 osób.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l-PL" sz="1300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246856" y="35468"/>
            <a:ext cx="4802187" cy="571500"/>
          </a:xfr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PŁYNNOŚĆ BEZROBOCIA 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8932095" y="6356350"/>
            <a:ext cx="2743200" cy="365125"/>
          </a:xfrm>
        </p:spPr>
        <p:txBody>
          <a:bodyPr/>
          <a:lstStyle/>
          <a:p>
            <a:fld id="{D0E32B36-1EBD-44DC-B11E-03CA895CEB83}" type="slidenum">
              <a:rPr lang="pl-P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9</a:t>
            </a:fld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77180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18047</TotalTime>
  <Words>5759</Words>
  <Application>Microsoft Office PowerPoint</Application>
  <PresentationFormat>Panoramiczny</PresentationFormat>
  <Paragraphs>886</Paragraphs>
  <Slides>20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Wingdings</vt:lpstr>
      <vt:lpstr>Wingdings 3</vt:lpstr>
      <vt:lpstr>Motyw pakietu Office</vt:lpstr>
      <vt:lpstr>Prezentacja programu PowerPoint</vt:lpstr>
      <vt:lpstr>LUDNOŚĆ - ZMIANY W LICZBIE LUDNOŚCI W POSZCZEGÓLNYCH  GMINACH POWIATU WAŁECKIEGO (dane GUS dostępne w okresach półrocznych)</vt:lpstr>
      <vt:lpstr>LUDNOŚĆ W POWIECIE WAŁECKIM              WG KATEGORII EKONOMICZNYCH (dane GUS dostępne w okresach rocznych w latach 2019-2020 wg stanu na dzień 31.12.)</vt:lpstr>
      <vt:lpstr>PRACUJĄCY (dane GUS dostępne w okresach rocznych w latach 2019-2020) </vt:lpstr>
      <vt:lpstr>PRZEDSIĘBIORCY I PRACODAWCY (dane GUS dostępne w okresach półrocznych)</vt:lpstr>
      <vt:lpstr>     STAN I STRUKTURA BEZROBOCIA                   W POWIECIE WAŁECKIM              </vt:lpstr>
      <vt:lpstr>STOPA BEZROBOCIA NA KONIEC  2020 ROKU I W POSZCZEGÓLNYCH MIESIĄCACH 2021 ROKU</vt:lpstr>
      <vt:lpstr>Prezentacja programu PowerPoint</vt:lpstr>
      <vt:lpstr>PŁYNNOŚĆ BEZROBOCIA </vt:lpstr>
      <vt:lpstr>REJESTRACJE, WYŁĄCZENIA, PODJĘCIA PRACY ORAZ OFERTY PRACY  W POSZCZEGÓLNYCH GMINACH POWIATU WAŁECKIEGO W LATACH 2020-2021</vt:lpstr>
      <vt:lpstr>STRUKTURA BEZROBOTNYCH  –  STAN NA KONIEC 2020 I 2021</vt:lpstr>
      <vt:lpstr>STRUKTURA BEZROBOTNYCH W PODZIALE  NA CZAS POZOSTAWANIA BEZ PRACY, WIEK,    WYKSZTAŁCENIE I STAŻ PRACY</vt:lpstr>
      <vt:lpstr>RYNEK PRACY ORAZ REALIZACJA USŁUG                                                               POŚREDNICTWA PRACY I PORADNICTWA ZAWODOWEGO</vt:lpstr>
      <vt:lpstr>RYNEK PRACY ORAZ REALIZACJA USŁUG  POŚREDNICTWA PRACY I PORADNICTWA ZAWODOWEGO </vt:lpstr>
      <vt:lpstr>Prezentacja programu PowerPoint</vt:lpstr>
      <vt:lpstr>   ZATRUDNIENIE CUDZOZIEMCÓW  </vt:lpstr>
      <vt:lpstr>     KRAJOWY FUNDUSZ SZKOLENIOWY W 2021 ROKU</vt:lpstr>
      <vt:lpstr>LIMITY ŚRODKÓW FUNDUSZU PRACY NA 2021 ROK - 12.439.212,00 zł w tym:</vt:lpstr>
      <vt:lpstr>ZAŁĄCZNIK NR 1 - REALIZACJA PRZEZ POWIATOWY URZĄD PRACY W WAŁCZU ZADAŃ WYNIKAJĄCYCH Z TARCZ ANTYKRYZYSOWYCH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Liczba bezrobotnych w 2016 i 2017 roku</dc:title>
  <dc:creator>Dorota.Cichocka</dc:creator>
  <cp:lastModifiedBy>Aga.Szczyglowska</cp:lastModifiedBy>
  <cp:revision>958</cp:revision>
  <cp:lastPrinted>2022-03-04T07:27:49Z</cp:lastPrinted>
  <dcterms:created xsi:type="dcterms:W3CDTF">2018-01-12T13:51:48Z</dcterms:created>
  <dcterms:modified xsi:type="dcterms:W3CDTF">2022-03-21T09:56:04Z</dcterms:modified>
</cp:coreProperties>
</file>