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343" r:id="rId2"/>
    <p:sldId id="332" r:id="rId3"/>
    <p:sldId id="264" r:id="rId4"/>
    <p:sldId id="266" r:id="rId5"/>
    <p:sldId id="322" r:id="rId6"/>
    <p:sldId id="259" r:id="rId7"/>
    <p:sldId id="344" r:id="rId8"/>
    <p:sldId id="261" r:id="rId9"/>
    <p:sldId id="306" r:id="rId10"/>
    <p:sldId id="305" r:id="rId11"/>
    <p:sldId id="324" r:id="rId12"/>
    <p:sldId id="352" r:id="rId13"/>
    <p:sldId id="345" r:id="rId14"/>
    <p:sldId id="346" r:id="rId15"/>
    <p:sldId id="347" r:id="rId16"/>
    <p:sldId id="348" r:id="rId17"/>
    <p:sldId id="349" r:id="rId18"/>
    <p:sldId id="350" r:id="rId19"/>
    <p:sldId id="351" r:id="rId20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a.Szczyglowska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2" autoAdjust="0"/>
    <p:restoredTop sz="96187" autoAdjust="0"/>
  </p:normalViewPr>
  <p:slideViewPr>
    <p:cSldViewPr snapToGrid="0">
      <p:cViewPr varScale="1">
        <p:scale>
          <a:sx n="98" d="100"/>
          <a:sy n="98" d="100"/>
        </p:scale>
        <p:origin x="90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927536231884056E-2"/>
          <c:y val="8.6785023340170422E-2"/>
          <c:w val="0.9091492567828503"/>
          <c:h val="0.775580576741458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>
                <a:tint val="54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9668</c:v>
                </c:pt>
                <c:pt idx="1">
                  <c:v>33381</c:v>
                </c:pt>
                <c:pt idx="2">
                  <c:v>10689</c:v>
                </c:pt>
                <c:pt idx="3">
                  <c:v>53738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0-4C71-9AE5-3F0D528753B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tint val="77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9514</c:v>
                </c:pt>
                <c:pt idx="1">
                  <c:v>32884</c:v>
                </c:pt>
                <c:pt idx="2">
                  <c:v>11064</c:v>
                </c:pt>
                <c:pt idx="3">
                  <c:v>53462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40-4C71-9AE5-3F0D528753B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9299</c:v>
                </c:pt>
                <c:pt idx="1">
                  <c:v>32360</c:v>
                </c:pt>
                <c:pt idx="2">
                  <c:v>11380</c:v>
                </c:pt>
                <c:pt idx="3">
                  <c:v>53039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40-4C71-9AE5-3F0D528753BC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shade val="76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9163</c:v>
                </c:pt>
                <c:pt idx="1">
                  <c:v>31905</c:v>
                </c:pt>
                <c:pt idx="2">
                  <c:v>11639</c:v>
                </c:pt>
                <c:pt idx="3">
                  <c:v>52707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40-4C71-9AE5-3F0D528753BC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>
                <a:shade val="53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wiek przedprodukcyjny</c:v>
                </c:pt>
                <c:pt idx="1">
                  <c:v>wiek produkcyjny</c:v>
                </c:pt>
                <c:pt idx="2">
                  <c:v>wiek poprodukcyjny</c:v>
                </c:pt>
                <c:pt idx="3">
                  <c:v>ogółem ludność powiatu wałeckiego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9029</c:v>
                </c:pt>
                <c:pt idx="1">
                  <c:v>31379</c:v>
                </c:pt>
                <c:pt idx="2">
                  <c:v>11860</c:v>
                </c:pt>
                <c:pt idx="3">
                  <c:v>52268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8B-408B-9F02-26392789DD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826278480"/>
        <c:axId val="1951988240"/>
      </c:barChart>
      <c:catAx>
        <c:axId val="1826278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1988240"/>
        <c:crosses val="autoZero"/>
        <c:auto val="1"/>
        <c:lblAlgn val="ctr"/>
        <c:lblOffset val="100"/>
        <c:noMultiLvlLbl val="0"/>
      </c:catAx>
      <c:valAx>
        <c:axId val="195198824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2627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13896668337918"/>
          <c:y val="0.9341348552166765"/>
          <c:w val="0.43170686273767428"/>
          <c:h val="3.91092919405141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43622073297448"/>
          <c:y val="0.12600005129651937"/>
          <c:w val="0.77556377926702558"/>
          <c:h val="0.66576049655031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stopa bezrobocia (%)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75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6350" cap="flat" cmpd="sng" algn="ctr">
              <a:solidFill>
                <a:schemeClr val="accent6"/>
              </a:solidFill>
              <a:prstDash val="solid"/>
              <a:miter lim="800000"/>
            </a:ln>
            <a:effectLst/>
          </c:spPr>
          <c:invertIfNegative val="0"/>
          <c:trendline>
            <c:trendlineType val="movingAvg"/>
            <c:period val="2"/>
            <c:dispRSqr val="0"/>
            <c:dispEq val="0"/>
          </c:trendline>
          <c:trendline>
            <c:spPr>
              <a:ln w="22225">
                <a:solidFill>
                  <a:srgbClr val="FF0000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c:spPr>
            <c:trendlineType val="movingAvg"/>
            <c:period val="2"/>
            <c:dispRSqr val="0"/>
            <c:dispEq val="0"/>
          </c:trendline>
          <c:cat>
            <c:strRef>
              <c:f>Arkusz1!$A$2:$A$13</c:f>
              <c:strCache>
                <c:ptCount val="12"/>
                <c:pt idx="0">
                  <c:v>I 2021 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I 2022</c:v>
                </c:pt>
                <c:pt idx="7">
                  <c:v>II</c:v>
                </c:pt>
                <c:pt idx="8">
                  <c:v>III</c:v>
                </c:pt>
                <c:pt idx="9">
                  <c:v>IV</c:v>
                </c:pt>
                <c:pt idx="10">
                  <c:v>V</c:v>
                </c:pt>
                <c:pt idx="11">
                  <c:v>VI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10</c:v>
                </c:pt>
                <c:pt idx="1">
                  <c:v>9.9</c:v>
                </c:pt>
                <c:pt idx="2">
                  <c:v>9.6</c:v>
                </c:pt>
                <c:pt idx="3">
                  <c:v>9.1999999999999993</c:v>
                </c:pt>
                <c:pt idx="4">
                  <c:v>8.6999999999999993</c:v>
                </c:pt>
                <c:pt idx="5">
                  <c:v>8.4</c:v>
                </c:pt>
                <c:pt idx="6">
                  <c:v>8.1999999999999993</c:v>
                </c:pt>
                <c:pt idx="7">
                  <c:v>8.1</c:v>
                </c:pt>
                <c:pt idx="8">
                  <c:v>8.1999999999999993</c:v>
                </c:pt>
                <c:pt idx="9">
                  <c:v>8.1</c:v>
                </c:pt>
                <c:pt idx="10">
                  <c:v>8</c:v>
                </c:pt>
                <c:pt idx="11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30-491F-8073-A7E702883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axId val="1951982800"/>
        <c:axId val="1951985520"/>
      </c:barChart>
      <c:catAx>
        <c:axId val="1951982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51985520"/>
        <c:crosses val="autoZero"/>
        <c:auto val="1"/>
        <c:lblAlgn val="ctr"/>
        <c:lblOffset val="100"/>
        <c:noMultiLvlLbl val="0"/>
      </c:catAx>
      <c:valAx>
        <c:axId val="1951985520"/>
        <c:scaling>
          <c:orientation val="minMax"/>
          <c:max val="11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519828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>
            <a:solidFill>
              <a:schemeClr val="tx1"/>
            </a:solidFill>
          </a:ln>
        </c:spPr>
      </c:dTable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6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038467661920438E-2"/>
          <c:y val="7.99087172784336E-2"/>
          <c:w val="0.87345685925418315"/>
          <c:h val="0.74844806742283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Człopa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9220210338717616E-3"/>
                  <c:y val="3.39463893094906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E8-4B14-A8B2-899D54DF3E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Arkusz1!$B$1:$D$1</c:f>
              <c:strCache>
                <c:ptCount val="3"/>
                <c:pt idx="0">
                  <c:v>VI 2021</c:v>
                </c:pt>
                <c:pt idx="1">
                  <c:v>VI 2022</c:v>
                </c:pt>
                <c:pt idx="2">
                  <c:v>.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3.5</c:v>
                </c:pt>
                <c:pt idx="2">
                  <c:v>-0.6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B5-4133-8E2A-72C888A05B00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Mirosławiec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8440420677435232E-3"/>
                  <c:y val="1.13143095822798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E8-4B14-A8B2-899D54DF3E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Arkusz1!$B$1:$D$1</c:f>
              <c:strCache>
                <c:ptCount val="3"/>
                <c:pt idx="0">
                  <c:v>VI 2021</c:v>
                </c:pt>
                <c:pt idx="1">
                  <c:v>VI 2022</c:v>
                </c:pt>
                <c:pt idx="2">
                  <c:v>.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>
                  <c:v>3.9</c:v>
                </c:pt>
                <c:pt idx="1">
                  <c:v>4.0999999999999996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B5-4133-8E2A-72C888A05B00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Tuczno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Arkusz1!$B$1:$D$1</c:f>
              <c:strCache>
                <c:ptCount val="3"/>
                <c:pt idx="0">
                  <c:v>VI 2021</c:v>
                </c:pt>
                <c:pt idx="1">
                  <c:v>VI 2022</c:v>
                </c:pt>
                <c:pt idx="2">
                  <c:v>.</c:v>
                </c:pt>
              </c:strCache>
            </c:strRef>
          </c:cat>
          <c:val>
            <c:numRef>
              <c:f>Arkusz1!$B$4:$D$4</c:f>
              <c:numCache>
                <c:formatCode>General</c:formatCode>
                <c:ptCount val="3"/>
                <c:pt idx="0">
                  <c:v>3.8</c:v>
                </c:pt>
                <c:pt idx="1">
                  <c:v>3.7</c:v>
                </c:pt>
                <c:pt idx="2">
                  <c:v>-0.1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B5-4133-8E2A-72C888A05B00}"/>
            </c:ext>
          </c:extLst>
        </c:ser>
        <c:ser>
          <c:idx val="3"/>
          <c:order val="3"/>
          <c:tx>
            <c:strRef>
              <c:f>Arkusz1!$A$5</c:f>
              <c:strCache>
                <c:ptCount val="1"/>
                <c:pt idx="0">
                  <c:v>m. Wałcz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9.6101051693589495E-3"/>
                  <c:y val="-7.09242314998753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E8-4B14-A8B2-899D54DF3E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Arkusz1!$B$1:$D$1</c:f>
              <c:strCache>
                <c:ptCount val="3"/>
                <c:pt idx="0">
                  <c:v>VI 2021</c:v>
                </c:pt>
                <c:pt idx="1">
                  <c:v>VI 2022</c:v>
                </c:pt>
                <c:pt idx="2">
                  <c:v>.</c:v>
                </c:pt>
              </c:strCache>
            </c:strRef>
          </c:cat>
          <c:val>
            <c:numRef>
              <c:f>Arkusz1!$B$5:$D$5</c:f>
              <c:numCache>
                <c:formatCode>General</c:formatCode>
                <c:ptCount val="3"/>
                <c:pt idx="0">
                  <c:v>3.8</c:v>
                </c:pt>
                <c:pt idx="1">
                  <c:v>3.5</c:v>
                </c:pt>
                <c:pt idx="2">
                  <c:v>-0.3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B5-4133-8E2A-72C888A05B00}"/>
            </c:ext>
          </c:extLst>
        </c:ser>
        <c:ser>
          <c:idx val="4"/>
          <c:order val="4"/>
          <c:tx>
            <c:strRef>
              <c:f>Arkusz1!$A$6</c:f>
              <c:strCache>
                <c:ptCount val="1"/>
                <c:pt idx="0">
                  <c:v>g. Wałcz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9.6101051693589495E-3"/>
                  <c:y val="2.36200703636211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E8-4B14-A8B2-899D54DF3E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Arkusz1!$B$1:$D$1</c:f>
              <c:strCache>
                <c:ptCount val="3"/>
                <c:pt idx="0">
                  <c:v>VI 2021</c:v>
                </c:pt>
                <c:pt idx="1">
                  <c:v>VI 2022</c:v>
                </c:pt>
                <c:pt idx="2">
                  <c:v>.</c:v>
                </c:pt>
              </c:strCache>
            </c:strRef>
          </c:cat>
          <c:val>
            <c:numRef>
              <c:f>Arkusz1!$B$6:$D$6</c:f>
              <c:numCache>
                <c:formatCode>General</c:formatCode>
                <c:ptCount val="3"/>
                <c:pt idx="0">
                  <c:v>4.7</c:v>
                </c:pt>
                <c:pt idx="1">
                  <c:v>3.9</c:v>
                </c:pt>
                <c:pt idx="2">
                  <c:v>-0.8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B5-4133-8E2A-72C888A05B00}"/>
            </c:ext>
          </c:extLst>
        </c:ser>
        <c:ser>
          <c:idx val="5"/>
          <c:order val="5"/>
          <c:tx>
            <c:strRef>
              <c:f>Arkusz1!$A$7</c:f>
              <c:strCache>
                <c:ptCount val="1"/>
                <c:pt idx="0">
                  <c:v>Powiat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6101051693588072E-3"/>
                  <c:y val="-5.57911910339590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E8-4B14-A8B2-899D54DF3E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Arkusz1!$B$1:$D$1</c:f>
              <c:strCache>
                <c:ptCount val="3"/>
                <c:pt idx="0">
                  <c:v>VI 2021</c:v>
                </c:pt>
                <c:pt idx="1">
                  <c:v>VI 2022</c:v>
                </c:pt>
                <c:pt idx="2">
                  <c:v>.</c:v>
                </c:pt>
              </c:strCache>
            </c:strRef>
          </c:cat>
          <c:val>
            <c:numRef>
              <c:f>Arkusz1!$B$7:$D$7</c:f>
              <c:numCache>
                <c:formatCode>General</c:formatCode>
                <c:ptCount val="3"/>
                <c:pt idx="0">
                  <c:v>4.8</c:v>
                </c:pt>
                <c:pt idx="1">
                  <c:v>3.7</c:v>
                </c:pt>
                <c:pt idx="2">
                  <c:v>-1.1000000000000001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B5-4133-8E2A-72C888A05B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51987152"/>
        <c:axId val="1951983344"/>
      </c:barChart>
      <c:catAx>
        <c:axId val="195198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1983344"/>
        <c:crosses val="autoZero"/>
        <c:auto val="1"/>
        <c:lblAlgn val="ctr"/>
        <c:lblOffset val="100"/>
        <c:noMultiLvlLbl val="0"/>
      </c:catAx>
      <c:valAx>
        <c:axId val="1951983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5198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Bezrobotni zarejestrowani</c:v>
                </c:pt>
              </c:strCache>
            </c:strRef>
          </c:tx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DBB-4483-BC7B-3C6E18AE3C9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DBB-4483-BC7B-3C6E18AE3C9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DBB-4483-BC7B-3C6E18AE3C9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DBB-4483-BC7B-3C6E18AE3C9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DBB-4483-BC7B-3C6E18AE3C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Arkusz1!$A$2:$A$13</c:f>
              <c:strCache>
                <c:ptCount val="12"/>
                <c:pt idx="0">
                  <c:v>I 2021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I 2022</c:v>
                </c:pt>
                <c:pt idx="7">
                  <c:v>II</c:v>
                </c:pt>
                <c:pt idx="8">
                  <c:v>III</c:v>
                </c:pt>
                <c:pt idx="9">
                  <c:v>IV</c:v>
                </c:pt>
                <c:pt idx="10">
                  <c:v>V</c:v>
                </c:pt>
                <c:pt idx="11">
                  <c:v>VI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1574</c:v>
                </c:pt>
                <c:pt idx="1">
                  <c:v>1559</c:v>
                </c:pt>
                <c:pt idx="2">
                  <c:v>1506</c:v>
                </c:pt>
                <c:pt idx="3">
                  <c:v>1438</c:v>
                </c:pt>
                <c:pt idx="4">
                  <c:v>1350</c:v>
                </c:pt>
                <c:pt idx="5">
                  <c:v>1293</c:v>
                </c:pt>
                <c:pt idx="6">
                  <c:v>1271</c:v>
                </c:pt>
                <c:pt idx="7">
                  <c:v>1254</c:v>
                </c:pt>
                <c:pt idx="8">
                  <c:v>1272</c:v>
                </c:pt>
                <c:pt idx="9">
                  <c:v>1261</c:v>
                </c:pt>
                <c:pt idx="10">
                  <c:v>1251</c:v>
                </c:pt>
                <c:pt idx="11">
                  <c:v>1156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EA9-49BC-B6C4-61F268C0B0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51989872"/>
        <c:axId val="1951990960"/>
      </c:barChart>
      <c:catAx>
        <c:axId val="195198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1990960"/>
        <c:crosses val="autoZero"/>
        <c:auto val="1"/>
        <c:lblAlgn val="ctr"/>
        <c:lblOffset val="100"/>
        <c:noMultiLvlLbl val="0"/>
      </c:catAx>
      <c:valAx>
        <c:axId val="1951990960"/>
        <c:scaling>
          <c:orientation val="minMax"/>
          <c:max val="1700"/>
          <c:min val="100"/>
        </c:scaling>
        <c:delete val="0"/>
        <c:axPos val="l"/>
        <c:numFmt formatCode="General" sourceLinked="1"/>
        <c:majorTickMark val="none"/>
        <c:minorTickMark val="none"/>
        <c:tickLblPos val="nextTo"/>
        <c:crossAx val="195198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477265576749665E-2"/>
          <c:y val="2.6934106112870441E-2"/>
          <c:w val="0.90106439839437635"/>
          <c:h val="0.852304498761307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napływ 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65000"/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tint val="65000"/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tint val="65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tint val="65000"/>
                  <a:shade val="95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I półrocze 2021</c:v>
                </c:pt>
                <c:pt idx="1">
                  <c:v>I półrocze 2022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934</c:v>
                </c:pt>
                <c:pt idx="1">
                  <c:v>1165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B6-432F-A889-3D25647054B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odpływ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95000"/>
                </a:schemeClr>
              </a:solidFill>
              <a:round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I półrocze 2021</c:v>
                </c:pt>
                <c:pt idx="1">
                  <c:v>I półrocze 2022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1170</c:v>
                </c:pt>
                <c:pt idx="1">
                  <c:v>1277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B6-432F-A889-3D25647054B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podjęcie pracy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65000"/>
                    <a:lumMod val="110000"/>
                    <a:satMod val="105000"/>
                    <a:tint val="67000"/>
                  </a:schemeClr>
                </a:gs>
                <a:gs pos="50000">
                  <a:schemeClr val="accent6">
                    <a:shade val="65000"/>
                    <a:lumMod val="105000"/>
                    <a:satMod val="103000"/>
                    <a:tint val="73000"/>
                  </a:schemeClr>
                </a:gs>
                <a:gs pos="100000">
                  <a:schemeClr val="accent6">
                    <a:shade val="65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6">
                  <a:shade val="65000"/>
                  <a:shade val="95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 prstMaterial="clear">
              <a:bevelT h="635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I półrocze 2021</c:v>
                </c:pt>
                <c:pt idx="1">
                  <c:v>I półrocze 2022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635</c:v>
                </c:pt>
                <c:pt idx="1">
                  <c:v>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8B-48FD-9899-04E69CCC77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1978992"/>
        <c:axId val="1951980624"/>
      </c:barChart>
      <c:catAx>
        <c:axId val="1951978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1980624"/>
        <c:crosses val="autoZero"/>
        <c:auto val="1"/>
        <c:lblAlgn val="ctr"/>
        <c:lblOffset val="100"/>
        <c:noMultiLvlLbl val="0"/>
      </c:catAx>
      <c:valAx>
        <c:axId val="195198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197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327914530777566"/>
          <c:y val="0.95382528683293344"/>
          <c:w val="0.41344146147769073"/>
          <c:h val="4.4792855535061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Liczba zarejestrowanych oświadczeń o powierzeniu wykonywania pracy  oraz zezwoleń na pracę sezonową według stanu na dzień 30.06.2021r. </a:t>
            </a:r>
            <a:r>
              <a:rPr lang="pl-PL" sz="1200" baseline="0" dirty="0"/>
              <a:t>i 30.06.2022r.</a:t>
            </a:r>
            <a:endParaRPr lang="pl-PL" sz="1200" dirty="0"/>
          </a:p>
        </c:rich>
      </c:tx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3191328814250473"/>
          <c:y val="0.18698740683671963"/>
          <c:w val="0.74285276288815161"/>
          <c:h val="0.546497777239527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2022r.-oświadczenia-195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BIAŁORUŚ</c:v>
                </c:pt>
                <c:pt idx="2">
                  <c:v>GRUZJA</c:v>
                </c:pt>
                <c:pt idx="3">
                  <c:v>MOŁDAWIA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128</c:v>
                </c:pt>
                <c:pt idx="1">
                  <c:v>28</c:v>
                </c:pt>
                <c:pt idx="2">
                  <c:v>35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DA-487D-B29B-1DD7387BB8E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2021r.-oświadczenia-444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BIAŁORUŚ</c:v>
                </c:pt>
                <c:pt idx="2">
                  <c:v>GRUZJA</c:v>
                </c:pt>
                <c:pt idx="3">
                  <c:v>MOŁDAWIA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359</c:v>
                </c:pt>
                <c:pt idx="1">
                  <c:v>59</c:v>
                </c:pt>
                <c:pt idx="2">
                  <c:v>17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DA-487D-B29B-1DD7387BB8E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2022r.-zezwolenia-0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BIAŁORUŚ</c:v>
                </c:pt>
                <c:pt idx="2">
                  <c:v>GRUZJA</c:v>
                </c:pt>
                <c:pt idx="3">
                  <c:v>MOŁDAWIA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DA-487D-B29B-1DD7387BB8E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2021r.-zezwolenia-12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UKRAINA</c:v>
                </c:pt>
                <c:pt idx="1">
                  <c:v>BIAŁORUŚ</c:v>
                </c:pt>
                <c:pt idx="2">
                  <c:v>GRUZJA</c:v>
                </c:pt>
                <c:pt idx="3">
                  <c:v>MOŁDAWIA</c:v>
                </c:pt>
                <c:pt idx="4">
                  <c:v>ROSJA</c:v>
                </c:pt>
                <c:pt idx="5">
                  <c:v>ARMENIA</c:v>
                </c:pt>
              </c:strCache>
            </c:strRef>
          </c:cat>
          <c:val>
            <c:numRef>
              <c:f>Arkusz1!$E$2:$E$7</c:f>
              <c:numCache>
                <c:formatCode>General</c:formatCode>
                <c:ptCount val="6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DA-487D-B29B-1DD7387BB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2802128"/>
        <c:axId val="1872801040"/>
      </c:barChart>
      <c:catAx>
        <c:axId val="187280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72801040"/>
        <c:crosses val="autoZero"/>
        <c:auto val="1"/>
        <c:lblAlgn val="ctr"/>
        <c:lblOffset val="100"/>
        <c:noMultiLvlLbl val="0"/>
      </c:catAx>
      <c:valAx>
        <c:axId val="187280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728021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A68066-91A4-4A41-875D-DEE6F4EE10B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CEF6A91-463A-44EF-B9A7-70AF1C34E7FC}">
      <dgm:prSet phldrT="[Tekst]" custT="1"/>
      <dgm:spPr>
        <a:solidFill>
          <a:schemeClr val="accent6">
            <a:lumMod val="40000"/>
            <a:lumOff val="60000"/>
          </a:schemeClr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pl-PL" sz="2400" b="1" dirty="0"/>
            <a:t>        ALGORYTM – 3.167.092,00 zł.</a:t>
          </a:r>
        </a:p>
      </dgm:t>
    </dgm:pt>
    <dgm:pt modelId="{BDE0ABDD-A661-461A-A2A9-DB4827B855BF}" type="parTrans" cxnId="{17076DF3-8BA6-4403-B22C-FE59FF4AC07F}">
      <dgm:prSet/>
      <dgm:spPr/>
      <dgm:t>
        <a:bodyPr/>
        <a:lstStyle/>
        <a:p>
          <a:endParaRPr lang="pl-PL"/>
        </a:p>
      </dgm:t>
    </dgm:pt>
    <dgm:pt modelId="{2E8CFFA4-87D2-476F-B0F8-A7DA16ADC506}" type="sibTrans" cxnId="{17076DF3-8BA6-4403-B22C-FE59FF4AC07F}">
      <dgm:prSet/>
      <dgm:spPr/>
      <dgm:t>
        <a:bodyPr/>
        <a:lstStyle/>
        <a:p>
          <a:endParaRPr lang="pl-PL"/>
        </a:p>
      </dgm:t>
    </dgm:pt>
    <dgm:pt modelId="{4F280B00-0B8C-42B8-ADB6-9113F61E23CF}">
      <dgm:prSet phldrT="[Teks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sz="2400" b="1" dirty="0"/>
            <a:t>             EFS RPO VI EDYCJA – 1.547.401,00 zł.</a:t>
          </a:r>
        </a:p>
      </dgm:t>
    </dgm:pt>
    <dgm:pt modelId="{F4EE1543-E15B-45AA-9374-BDF99D2063C9}" type="parTrans" cxnId="{445C4F11-4AEE-4862-BFFA-4E39FEDF6518}">
      <dgm:prSet/>
      <dgm:spPr/>
      <dgm:t>
        <a:bodyPr/>
        <a:lstStyle/>
        <a:p>
          <a:endParaRPr lang="pl-PL"/>
        </a:p>
      </dgm:t>
    </dgm:pt>
    <dgm:pt modelId="{8C057B45-026F-47B7-9DDE-069228CBEEEE}" type="sibTrans" cxnId="{445C4F11-4AEE-4862-BFFA-4E39FEDF6518}">
      <dgm:prSet/>
      <dgm:spPr/>
      <dgm:t>
        <a:bodyPr/>
        <a:lstStyle/>
        <a:p>
          <a:endParaRPr lang="pl-PL"/>
        </a:p>
      </dgm:t>
    </dgm:pt>
    <dgm:pt modelId="{A660AD16-79D6-462B-B907-FC09A2AFF77A}">
      <dgm:prSet phldrT="[Teks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sz="2400" b="1" dirty="0"/>
            <a:t>            EFS POWER V EDYCJA – 1.207.962,00 zł.</a:t>
          </a:r>
        </a:p>
      </dgm:t>
    </dgm:pt>
    <dgm:pt modelId="{5EF8D63E-FF45-429E-8259-0829DFD0018A}" type="parTrans" cxnId="{514831A3-CB8C-4416-A0AB-6EE0AF937DD5}">
      <dgm:prSet/>
      <dgm:spPr/>
      <dgm:t>
        <a:bodyPr/>
        <a:lstStyle/>
        <a:p>
          <a:endParaRPr lang="pl-PL"/>
        </a:p>
      </dgm:t>
    </dgm:pt>
    <dgm:pt modelId="{F5FACBE6-3922-401C-83C5-B1848232144B}" type="sibTrans" cxnId="{514831A3-CB8C-4416-A0AB-6EE0AF937DD5}">
      <dgm:prSet/>
      <dgm:spPr/>
      <dgm:t>
        <a:bodyPr/>
        <a:lstStyle/>
        <a:p>
          <a:endParaRPr lang="pl-PL"/>
        </a:p>
      </dgm:t>
    </dgm:pt>
    <dgm:pt modelId="{7D1291BC-1EA5-4774-82F6-08959566BCE1}">
      <dgm:prSet phldrT="[Teks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sz="2400" b="1" dirty="0"/>
            <a:t>                </a:t>
          </a:r>
          <a:r>
            <a:rPr lang="pl-PL" sz="2300" b="1" dirty="0"/>
            <a:t>KRAJOWY FUNDUSZ SZKOLENIOWY –272.154,00</a:t>
          </a:r>
          <a:r>
            <a:rPr lang="pl-PL" sz="2300" b="1" u="none" dirty="0"/>
            <a:t> </a:t>
          </a:r>
          <a:r>
            <a:rPr lang="pl-PL" sz="2300" b="1" dirty="0"/>
            <a:t>zł.</a:t>
          </a:r>
        </a:p>
      </dgm:t>
    </dgm:pt>
    <dgm:pt modelId="{E8CA404C-F0FA-4EA2-B3AC-87E8585AFBBC}" type="parTrans" cxnId="{CC2A6970-7FE9-4775-B038-5513962D8E33}">
      <dgm:prSet/>
      <dgm:spPr/>
      <dgm:t>
        <a:bodyPr/>
        <a:lstStyle/>
        <a:p>
          <a:endParaRPr lang="pl-PL"/>
        </a:p>
      </dgm:t>
    </dgm:pt>
    <dgm:pt modelId="{6B295FCA-545A-4BEA-BA09-DD867FD6A46E}" type="sibTrans" cxnId="{CC2A6970-7FE9-4775-B038-5513962D8E33}">
      <dgm:prSet/>
      <dgm:spPr/>
      <dgm:t>
        <a:bodyPr/>
        <a:lstStyle/>
        <a:p>
          <a:endParaRPr lang="pl-PL"/>
        </a:p>
      </dgm:t>
    </dgm:pt>
    <dgm:pt modelId="{C295BA42-DC92-4D73-8A7F-424CE03271BB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pl-PL" b="1" dirty="0"/>
            <a:t>                            COVID - 19 - 250.000,00 zł.</a:t>
          </a:r>
        </a:p>
      </dgm:t>
    </dgm:pt>
    <dgm:pt modelId="{965DCE83-71EE-4311-BFA0-8651E6635FBF}" type="parTrans" cxnId="{A6835CD8-7929-47B1-B8DB-EA718C53C823}">
      <dgm:prSet/>
      <dgm:spPr/>
      <dgm:t>
        <a:bodyPr/>
        <a:lstStyle/>
        <a:p>
          <a:endParaRPr lang="pl-PL"/>
        </a:p>
      </dgm:t>
    </dgm:pt>
    <dgm:pt modelId="{AD66D30A-4867-4BC6-8B53-13F044FFEA3E}" type="sibTrans" cxnId="{A6835CD8-7929-47B1-B8DB-EA718C53C823}">
      <dgm:prSet/>
      <dgm:spPr/>
      <dgm:t>
        <a:bodyPr/>
        <a:lstStyle/>
        <a:p>
          <a:endParaRPr lang="pl-PL"/>
        </a:p>
      </dgm:t>
    </dgm:pt>
    <dgm:pt modelId="{0FB305E3-3F3D-411A-AB4D-CFC2BB80669C}">
      <dgm:prSet phldrT="[Teks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b="1" dirty="0"/>
            <a:t>                                      KIERUNEK PRACA – 371.900,00 zł.</a:t>
          </a:r>
        </a:p>
      </dgm:t>
    </dgm:pt>
    <dgm:pt modelId="{973B100A-911F-49C9-AC58-D1E75BEFA70E}" type="parTrans" cxnId="{CCADBD0E-5EC0-4525-A133-DAAF6E14D1E2}">
      <dgm:prSet/>
      <dgm:spPr/>
      <dgm:t>
        <a:bodyPr/>
        <a:lstStyle/>
        <a:p>
          <a:endParaRPr lang="pl-PL"/>
        </a:p>
      </dgm:t>
    </dgm:pt>
    <dgm:pt modelId="{E32D419C-7DB2-45EE-8122-2F14BD997776}" type="sibTrans" cxnId="{CCADBD0E-5EC0-4525-A133-DAAF6E14D1E2}">
      <dgm:prSet/>
      <dgm:spPr/>
      <dgm:t>
        <a:bodyPr/>
        <a:lstStyle/>
        <a:p>
          <a:endParaRPr lang="pl-PL"/>
        </a:p>
      </dgm:t>
    </dgm:pt>
    <dgm:pt modelId="{F46DDF3C-1C8C-42D2-8839-5BD1740913E8}">
      <dgm:prSet phldrT="[Teks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l-PL" b="1" dirty="0"/>
            <a:t>                   VOUCHER ZATRUDNIENIOWY – 314.474,00 zł.</a:t>
          </a:r>
        </a:p>
      </dgm:t>
    </dgm:pt>
    <dgm:pt modelId="{AFB13E95-F40C-4969-8CDA-0DBD354F5204}" type="parTrans" cxnId="{DB4487C9-33E5-4559-97B8-B78BD59FA2B7}">
      <dgm:prSet/>
      <dgm:spPr/>
      <dgm:t>
        <a:bodyPr/>
        <a:lstStyle/>
        <a:p>
          <a:endParaRPr lang="pl-PL"/>
        </a:p>
      </dgm:t>
    </dgm:pt>
    <dgm:pt modelId="{D10D2985-32C4-4EC9-8702-ADDF98CA72EB}" type="sibTrans" cxnId="{DB4487C9-33E5-4559-97B8-B78BD59FA2B7}">
      <dgm:prSet/>
      <dgm:spPr/>
      <dgm:t>
        <a:bodyPr/>
        <a:lstStyle/>
        <a:p>
          <a:endParaRPr lang="pl-PL"/>
        </a:p>
      </dgm:t>
    </dgm:pt>
    <dgm:pt modelId="{671F50CE-5137-4EB5-AEBB-513D20DE1324}" type="pres">
      <dgm:prSet presAssocID="{5BA68066-91A4-4A41-875D-DEE6F4EE10B7}" presName="linear" presStyleCnt="0">
        <dgm:presLayoutVars>
          <dgm:animLvl val="lvl"/>
          <dgm:resizeHandles val="exact"/>
        </dgm:presLayoutVars>
      </dgm:prSet>
      <dgm:spPr/>
    </dgm:pt>
    <dgm:pt modelId="{1DD03D7B-1499-4412-B016-A2491BA40041}" type="pres">
      <dgm:prSet presAssocID="{DCEF6A91-463A-44EF-B9A7-70AF1C34E7FC}" presName="parentText" presStyleLbl="node1" presStyleIdx="0" presStyleCnt="7" custScaleY="27675" custLinFactY="-18407" custLinFactNeighborY="-100000">
        <dgm:presLayoutVars>
          <dgm:chMax val="0"/>
          <dgm:bulletEnabled val="1"/>
        </dgm:presLayoutVars>
      </dgm:prSet>
      <dgm:spPr/>
    </dgm:pt>
    <dgm:pt modelId="{AF0DB0C0-B9FB-4698-A7E6-022D5C3001BC}" type="pres">
      <dgm:prSet presAssocID="{2E8CFFA4-87D2-476F-B0F8-A7DA16ADC506}" presName="spacer" presStyleCnt="0"/>
      <dgm:spPr/>
    </dgm:pt>
    <dgm:pt modelId="{86A15730-F64F-40A1-B3C9-C648EF3D1C51}" type="pres">
      <dgm:prSet presAssocID="{4F280B00-0B8C-42B8-ADB6-9113F61E23CF}" presName="parentText" presStyleLbl="node1" presStyleIdx="1" presStyleCnt="7" custScaleY="27775" custLinFactNeighborY="-34682">
        <dgm:presLayoutVars>
          <dgm:chMax val="0"/>
          <dgm:bulletEnabled val="1"/>
        </dgm:presLayoutVars>
      </dgm:prSet>
      <dgm:spPr/>
    </dgm:pt>
    <dgm:pt modelId="{C9788A42-BDFE-4E37-8D9A-BA58FFCF4D39}" type="pres">
      <dgm:prSet presAssocID="{8C057B45-026F-47B7-9DDE-069228CBEEEE}" presName="spacer" presStyleCnt="0"/>
      <dgm:spPr/>
    </dgm:pt>
    <dgm:pt modelId="{6603CEB9-FBC5-410E-A337-A6817F2475C0}" type="pres">
      <dgm:prSet presAssocID="{A660AD16-79D6-462B-B907-FC09A2AFF77A}" presName="parentText" presStyleLbl="node1" presStyleIdx="2" presStyleCnt="7" custScaleY="31762" custLinFactNeighborY="-52366">
        <dgm:presLayoutVars>
          <dgm:chMax val="0"/>
          <dgm:bulletEnabled val="1"/>
        </dgm:presLayoutVars>
      </dgm:prSet>
      <dgm:spPr/>
    </dgm:pt>
    <dgm:pt modelId="{F6343388-B877-429E-A7DB-86EC3B119BA1}" type="pres">
      <dgm:prSet presAssocID="{F5FACBE6-3922-401C-83C5-B1848232144B}" presName="spacer" presStyleCnt="0"/>
      <dgm:spPr/>
    </dgm:pt>
    <dgm:pt modelId="{DC7CF1ED-BE4D-488D-9A3F-B57D2BBC4E0E}" type="pres">
      <dgm:prSet presAssocID="{7D1291BC-1EA5-4774-82F6-08959566BCE1}" presName="parentText" presStyleLbl="node1" presStyleIdx="3" presStyleCnt="7" custScaleY="25765" custLinFactNeighborY="37175">
        <dgm:presLayoutVars>
          <dgm:chMax val="0"/>
          <dgm:bulletEnabled val="1"/>
        </dgm:presLayoutVars>
      </dgm:prSet>
      <dgm:spPr/>
    </dgm:pt>
    <dgm:pt modelId="{4E0C76B8-EB7A-43C4-B791-BBC24E88D846}" type="pres">
      <dgm:prSet presAssocID="{6B295FCA-545A-4BEA-BA09-DD867FD6A46E}" presName="spacer" presStyleCnt="0"/>
      <dgm:spPr/>
    </dgm:pt>
    <dgm:pt modelId="{31078A3E-CE5F-4E9A-8F19-289CB633E34C}" type="pres">
      <dgm:prSet presAssocID="{C295BA42-DC92-4D73-8A7F-424CE03271BB}" presName="parentText" presStyleLbl="node1" presStyleIdx="4" presStyleCnt="7" custScaleY="42730" custLinFactY="60143" custLinFactNeighborX="1963" custLinFactNeighborY="100000">
        <dgm:presLayoutVars>
          <dgm:chMax val="0"/>
          <dgm:bulletEnabled val="1"/>
        </dgm:presLayoutVars>
      </dgm:prSet>
      <dgm:spPr/>
    </dgm:pt>
    <dgm:pt modelId="{BBAEE304-52E5-46B8-894D-BBD27EBAAD5A}" type="pres">
      <dgm:prSet presAssocID="{AD66D30A-4867-4BC6-8B53-13F044FFEA3E}" presName="spacer" presStyleCnt="0"/>
      <dgm:spPr/>
    </dgm:pt>
    <dgm:pt modelId="{6F5DBBAD-A499-44A9-95C4-F2E255EDD483}" type="pres">
      <dgm:prSet presAssocID="{0FB305E3-3F3D-411A-AB4D-CFC2BB80669C}" presName="parentText" presStyleLbl="node1" presStyleIdx="5" presStyleCnt="7" custScaleY="25765" custLinFactY="-39694" custLinFactNeighborY="-100000">
        <dgm:presLayoutVars>
          <dgm:chMax val="0"/>
          <dgm:bulletEnabled val="1"/>
        </dgm:presLayoutVars>
      </dgm:prSet>
      <dgm:spPr/>
    </dgm:pt>
    <dgm:pt modelId="{6205D333-A3F3-465E-A6E1-2175D468B9CB}" type="pres">
      <dgm:prSet presAssocID="{E32D419C-7DB2-45EE-8122-2F14BD997776}" presName="spacer" presStyleCnt="0"/>
      <dgm:spPr/>
    </dgm:pt>
    <dgm:pt modelId="{F698D1BD-343A-4EF7-BBFA-4D96C34CC85D}" type="pres">
      <dgm:prSet presAssocID="{F46DDF3C-1C8C-42D2-8839-5BD1740913E8}" presName="parentText" presStyleLbl="node1" presStyleIdx="6" presStyleCnt="7" custScaleY="25765" custLinFactY="-41826" custLinFactNeighborY="-100000">
        <dgm:presLayoutVars>
          <dgm:chMax val="0"/>
          <dgm:bulletEnabled val="1"/>
        </dgm:presLayoutVars>
      </dgm:prSet>
      <dgm:spPr/>
    </dgm:pt>
  </dgm:ptLst>
  <dgm:cxnLst>
    <dgm:cxn modelId="{CCADBD0E-5EC0-4525-A133-DAAF6E14D1E2}" srcId="{5BA68066-91A4-4A41-875D-DEE6F4EE10B7}" destId="{0FB305E3-3F3D-411A-AB4D-CFC2BB80669C}" srcOrd="5" destOrd="0" parTransId="{973B100A-911F-49C9-AC58-D1E75BEFA70E}" sibTransId="{E32D419C-7DB2-45EE-8122-2F14BD997776}"/>
    <dgm:cxn modelId="{445C4F11-4AEE-4862-BFFA-4E39FEDF6518}" srcId="{5BA68066-91A4-4A41-875D-DEE6F4EE10B7}" destId="{4F280B00-0B8C-42B8-ADB6-9113F61E23CF}" srcOrd="1" destOrd="0" parTransId="{F4EE1543-E15B-45AA-9374-BDF99D2063C9}" sibTransId="{8C057B45-026F-47B7-9DDE-069228CBEEEE}"/>
    <dgm:cxn modelId="{1536493F-D85E-42F1-8202-D6CA92392CD0}" type="presOf" srcId="{0FB305E3-3F3D-411A-AB4D-CFC2BB80669C}" destId="{6F5DBBAD-A499-44A9-95C4-F2E255EDD483}" srcOrd="0" destOrd="0" presId="urn:microsoft.com/office/officeart/2005/8/layout/vList2"/>
    <dgm:cxn modelId="{AC26525C-DD48-4F94-9C50-FE387DE330D5}" type="presOf" srcId="{C295BA42-DC92-4D73-8A7F-424CE03271BB}" destId="{31078A3E-CE5F-4E9A-8F19-289CB633E34C}" srcOrd="0" destOrd="0" presId="urn:microsoft.com/office/officeart/2005/8/layout/vList2"/>
    <dgm:cxn modelId="{CC2A6970-7FE9-4775-B038-5513962D8E33}" srcId="{5BA68066-91A4-4A41-875D-DEE6F4EE10B7}" destId="{7D1291BC-1EA5-4774-82F6-08959566BCE1}" srcOrd="3" destOrd="0" parTransId="{E8CA404C-F0FA-4EA2-B3AC-87E8585AFBBC}" sibTransId="{6B295FCA-545A-4BEA-BA09-DD867FD6A46E}"/>
    <dgm:cxn modelId="{38B0C850-FA4B-48E5-891B-24B33AFA0F83}" type="presOf" srcId="{4F280B00-0B8C-42B8-ADB6-9113F61E23CF}" destId="{86A15730-F64F-40A1-B3C9-C648EF3D1C51}" srcOrd="0" destOrd="0" presId="urn:microsoft.com/office/officeart/2005/8/layout/vList2"/>
    <dgm:cxn modelId="{32372C9D-D56C-4405-97C7-6D545323BE50}" type="presOf" srcId="{7D1291BC-1EA5-4774-82F6-08959566BCE1}" destId="{DC7CF1ED-BE4D-488D-9A3F-B57D2BBC4E0E}" srcOrd="0" destOrd="0" presId="urn:microsoft.com/office/officeart/2005/8/layout/vList2"/>
    <dgm:cxn modelId="{9A1FB99E-0E76-42CA-93EC-DED79E907D1B}" type="presOf" srcId="{A660AD16-79D6-462B-B907-FC09A2AFF77A}" destId="{6603CEB9-FBC5-410E-A337-A6817F2475C0}" srcOrd="0" destOrd="0" presId="urn:microsoft.com/office/officeart/2005/8/layout/vList2"/>
    <dgm:cxn modelId="{514831A3-CB8C-4416-A0AB-6EE0AF937DD5}" srcId="{5BA68066-91A4-4A41-875D-DEE6F4EE10B7}" destId="{A660AD16-79D6-462B-B907-FC09A2AFF77A}" srcOrd="2" destOrd="0" parTransId="{5EF8D63E-FF45-429E-8259-0829DFD0018A}" sibTransId="{F5FACBE6-3922-401C-83C5-B1848232144B}"/>
    <dgm:cxn modelId="{525B84B6-1CA6-4D0D-AEAD-EE8E5ED32A24}" type="presOf" srcId="{5BA68066-91A4-4A41-875D-DEE6F4EE10B7}" destId="{671F50CE-5137-4EB5-AEBB-513D20DE1324}" srcOrd="0" destOrd="0" presId="urn:microsoft.com/office/officeart/2005/8/layout/vList2"/>
    <dgm:cxn modelId="{DB4487C9-33E5-4559-97B8-B78BD59FA2B7}" srcId="{5BA68066-91A4-4A41-875D-DEE6F4EE10B7}" destId="{F46DDF3C-1C8C-42D2-8839-5BD1740913E8}" srcOrd="6" destOrd="0" parTransId="{AFB13E95-F40C-4969-8CDA-0DBD354F5204}" sibTransId="{D10D2985-32C4-4EC9-8702-ADDF98CA72EB}"/>
    <dgm:cxn modelId="{DDFAEDCA-EC3B-43E8-8008-5F62BD7E8AB7}" type="presOf" srcId="{DCEF6A91-463A-44EF-B9A7-70AF1C34E7FC}" destId="{1DD03D7B-1499-4412-B016-A2491BA40041}" srcOrd="0" destOrd="0" presId="urn:microsoft.com/office/officeart/2005/8/layout/vList2"/>
    <dgm:cxn modelId="{A6835CD8-7929-47B1-B8DB-EA718C53C823}" srcId="{5BA68066-91A4-4A41-875D-DEE6F4EE10B7}" destId="{C295BA42-DC92-4D73-8A7F-424CE03271BB}" srcOrd="4" destOrd="0" parTransId="{965DCE83-71EE-4311-BFA0-8651E6635FBF}" sibTransId="{AD66D30A-4867-4BC6-8B53-13F044FFEA3E}"/>
    <dgm:cxn modelId="{9AE5EFE8-CB4E-474F-A77C-2D85D5A83E85}" type="presOf" srcId="{F46DDF3C-1C8C-42D2-8839-5BD1740913E8}" destId="{F698D1BD-343A-4EF7-BBFA-4D96C34CC85D}" srcOrd="0" destOrd="0" presId="urn:microsoft.com/office/officeart/2005/8/layout/vList2"/>
    <dgm:cxn modelId="{17076DF3-8BA6-4403-B22C-FE59FF4AC07F}" srcId="{5BA68066-91A4-4A41-875D-DEE6F4EE10B7}" destId="{DCEF6A91-463A-44EF-B9A7-70AF1C34E7FC}" srcOrd="0" destOrd="0" parTransId="{BDE0ABDD-A661-461A-A2A9-DB4827B855BF}" sibTransId="{2E8CFFA4-87D2-476F-B0F8-A7DA16ADC506}"/>
    <dgm:cxn modelId="{766C972F-C461-49C3-92EC-E97177BCBB39}" type="presParOf" srcId="{671F50CE-5137-4EB5-AEBB-513D20DE1324}" destId="{1DD03D7B-1499-4412-B016-A2491BA40041}" srcOrd="0" destOrd="0" presId="urn:microsoft.com/office/officeart/2005/8/layout/vList2"/>
    <dgm:cxn modelId="{173403AC-664A-4335-9FE6-FE3CE73CCF9A}" type="presParOf" srcId="{671F50CE-5137-4EB5-AEBB-513D20DE1324}" destId="{AF0DB0C0-B9FB-4698-A7E6-022D5C3001BC}" srcOrd="1" destOrd="0" presId="urn:microsoft.com/office/officeart/2005/8/layout/vList2"/>
    <dgm:cxn modelId="{4182D46F-C744-4FBE-ADA7-BF175FF1238E}" type="presParOf" srcId="{671F50CE-5137-4EB5-AEBB-513D20DE1324}" destId="{86A15730-F64F-40A1-B3C9-C648EF3D1C51}" srcOrd="2" destOrd="0" presId="urn:microsoft.com/office/officeart/2005/8/layout/vList2"/>
    <dgm:cxn modelId="{5EC3BE0F-6CB4-46C0-A5A1-19B4298C2EC3}" type="presParOf" srcId="{671F50CE-5137-4EB5-AEBB-513D20DE1324}" destId="{C9788A42-BDFE-4E37-8D9A-BA58FFCF4D39}" srcOrd="3" destOrd="0" presId="urn:microsoft.com/office/officeart/2005/8/layout/vList2"/>
    <dgm:cxn modelId="{0E58FC8C-5FDA-41B2-8EA8-697C0C88C3C7}" type="presParOf" srcId="{671F50CE-5137-4EB5-AEBB-513D20DE1324}" destId="{6603CEB9-FBC5-410E-A337-A6817F2475C0}" srcOrd="4" destOrd="0" presId="urn:microsoft.com/office/officeart/2005/8/layout/vList2"/>
    <dgm:cxn modelId="{74AE9467-B463-4714-87FE-55DF30B1B858}" type="presParOf" srcId="{671F50CE-5137-4EB5-AEBB-513D20DE1324}" destId="{F6343388-B877-429E-A7DB-86EC3B119BA1}" srcOrd="5" destOrd="0" presId="urn:microsoft.com/office/officeart/2005/8/layout/vList2"/>
    <dgm:cxn modelId="{756FA5B8-E573-4C79-9062-1F8D0E5570CE}" type="presParOf" srcId="{671F50CE-5137-4EB5-AEBB-513D20DE1324}" destId="{DC7CF1ED-BE4D-488D-9A3F-B57D2BBC4E0E}" srcOrd="6" destOrd="0" presId="urn:microsoft.com/office/officeart/2005/8/layout/vList2"/>
    <dgm:cxn modelId="{F418B87A-6938-4C76-A631-1656158C491D}" type="presParOf" srcId="{671F50CE-5137-4EB5-AEBB-513D20DE1324}" destId="{4E0C76B8-EB7A-43C4-B791-BBC24E88D846}" srcOrd="7" destOrd="0" presId="urn:microsoft.com/office/officeart/2005/8/layout/vList2"/>
    <dgm:cxn modelId="{4F2DAEC3-4117-4DFB-836E-D86B11CD3C58}" type="presParOf" srcId="{671F50CE-5137-4EB5-AEBB-513D20DE1324}" destId="{31078A3E-CE5F-4E9A-8F19-289CB633E34C}" srcOrd="8" destOrd="0" presId="urn:microsoft.com/office/officeart/2005/8/layout/vList2"/>
    <dgm:cxn modelId="{F47D7627-609C-4950-9957-98C5EC1061B6}" type="presParOf" srcId="{671F50CE-5137-4EB5-AEBB-513D20DE1324}" destId="{BBAEE304-52E5-46B8-894D-BBD27EBAAD5A}" srcOrd="9" destOrd="0" presId="urn:microsoft.com/office/officeart/2005/8/layout/vList2"/>
    <dgm:cxn modelId="{30EEC6FD-1983-490A-9D62-9943B3B389FC}" type="presParOf" srcId="{671F50CE-5137-4EB5-AEBB-513D20DE1324}" destId="{6F5DBBAD-A499-44A9-95C4-F2E255EDD483}" srcOrd="10" destOrd="0" presId="urn:microsoft.com/office/officeart/2005/8/layout/vList2"/>
    <dgm:cxn modelId="{A861DD8B-6E7A-43A5-9D52-BC2547B464BB}" type="presParOf" srcId="{671F50CE-5137-4EB5-AEBB-513D20DE1324}" destId="{6205D333-A3F3-465E-A6E1-2175D468B9CB}" srcOrd="11" destOrd="0" presId="urn:microsoft.com/office/officeart/2005/8/layout/vList2"/>
    <dgm:cxn modelId="{8FAED76D-D07D-4C15-8A2B-4183C037F3D6}" type="presParOf" srcId="{671F50CE-5137-4EB5-AEBB-513D20DE1324}" destId="{F698D1BD-343A-4EF7-BBFA-4D96C34CC85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9986AD-9B23-43D1-993D-C8390894EA5C}" type="doc">
      <dgm:prSet loTypeId="urn:microsoft.com/office/officeart/2005/8/layout/radial5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54F83388-5BB2-4C89-A060-8009ABE7F621}">
      <dgm:prSet phldrT="[Tekst]" custT="1"/>
      <dgm:spPr/>
      <dgm:t>
        <a:bodyPr/>
        <a:lstStyle/>
        <a:p>
          <a:r>
            <a:rPr lang="pl-PL" sz="1600" b="1" dirty="0"/>
            <a:t>Łącznie zaktywizowano                        899 osób</a:t>
          </a:r>
        </a:p>
      </dgm:t>
    </dgm:pt>
    <dgm:pt modelId="{8AB52DE5-27D3-4EAA-9237-62DD36F556F1}" type="parTrans" cxnId="{9F33A214-7A22-4629-BD61-4A9B79F702D9}">
      <dgm:prSet/>
      <dgm:spPr/>
      <dgm:t>
        <a:bodyPr/>
        <a:lstStyle/>
        <a:p>
          <a:endParaRPr lang="pl-PL"/>
        </a:p>
      </dgm:t>
    </dgm:pt>
    <dgm:pt modelId="{8446DFA2-DC64-4297-BB51-CFF22A4A67DF}" type="sibTrans" cxnId="{9F33A214-7A22-4629-BD61-4A9B79F702D9}">
      <dgm:prSet/>
      <dgm:spPr/>
      <dgm:t>
        <a:bodyPr/>
        <a:lstStyle/>
        <a:p>
          <a:endParaRPr lang="pl-PL"/>
        </a:p>
      </dgm:t>
    </dgm:pt>
    <dgm:pt modelId="{CDA69312-AF19-47BC-A1ED-AA583EDCFE12}">
      <dgm:prSet phldrT="[Tekst]" custT="1"/>
      <dgm:spPr/>
      <dgm:t>
        <a:bodyPr/>
        <a:lstStyle/>
        <a:p>
          <a:r>
            <a:rPr lang="pl-PL" sz="1100" dirty="0"/>
            <a:t>Staż</a:t>
          </a:r>
          <a:r>
            <a:rPr lang="pl-PL" sz="1100" b="1" dirty="0"/>
            <a:t>              171 osób</a:t>
          </a:r>
        </a:p>
      </dgm:t>
    </dgm:pt>
    <dgm:pt modelId="{AA42C487-2663-4485-9843-A41158F8D94A}" type="parTrans" cxnId="{C6F7FE38-833E-4FB0-8F6D-15B5F6645868}">
      <dgm:prSet/>
      <dgm:spPr/>
      <dgm:t>
        <a:bodyPr/>
        <a:lstStyle/>
        <a:p>
          <a:endParaRPr lang="pl-PL"/>
        </a:p>
      </dgm:t>
    </dgm:pt>
    <dgm:pt modelId="{ED54D852-3EC4-428F-8489-8809A8DEAD05}" type="sibTrans" cxnId="{C6F7FE38-833E-4FB0-8F6D-15B5F6645868}">
      <dgm:prSet/>
      <dgm:spPr/>
      <dgm:t>
        <a:bodyPr/>
        <a:lstStyle/>
        <a:p>
          <a:endParaRPr lang="pl-PL"/>
        </a:p>
      </dgm:t>
    </dgm:pt>
    <dgm:pt modelId="{C444D608-A49F-4BDC-9C53-36666934F856}">
      <dgm:prSet phldrT="[Tekst]" custT="1"/>
      <dgm:spPr/>
      <dgm:t>
        <a:bodyPr/>
        <a:lstStyle/>
        <a:p>
          <a:r>
            <a:rPr lang="pl-PL" sz="1100" dirty="0"/>
            <a:t>Prace </a:t>
          </a:r>
          <a:r>
            <a:rPr lang="pl-PL" sz="1000" dirty="0"/>
            <a:t>interwencyjne</a:t>
          </a:r>
          <a:r>
            <a:rPr lang="pl-PL" sz="1100" dirty="0"/>
            <a:t>                              </a:t>
          </a:r>
          <a:r>
            <a:rPr lang="pl-PL" sz="1100" b="1" dirty="0"/>
            <a:t>3</a:t>
          </a:r>
          <a:r>
            <a:rPr lang="pl-PL" sz="1100" dirty="0"/>
            <a:t>5 </a:t>
          </a:r>
          <a:r>
            <a:rPr lang="pl-PL" sz="1100" b="1" dirty="0"/>
            <a:t>osób</a:t>
          </a:r>
        </a:p>
      </dgm:t>
    </dgm:pt>
    <dgm:pt modelId="{B19DE79D-0354-4DEE-BC2C-E0B54370D5B8}" type="parTrans" cxnId="{C3CA924F-0B03-41B9-8AA2-9FB7D602A2C4}">
      <dgm:prSet/>
      <dgm:spPr/>
      <dgm:t>
        <a:bodyPr/>
        <a:lstStyle/>
        <a:p>
          <a:endParaRPr lang="pl-PL"/>
        </a:p>
      </dgm:t>
    </dgm:pt>
    <dgm:pt modelId="{7DA036D2-2240-48F3-8CE3-75891D92D9C5}" type="sibTrans" cxnId="{C3CA924F-0B03-41B9-8AA2-9FB7D602A2C4}">
      <dgm:prSet/>
      <dgm:spPr/>
      <dgm:t>
        <a:bodyPr/>
        <a:lstStyle/>
        <a:p>
          <a:endParaRPr lang="pl-PL"/>
        </a:p>
      </dgm:t>
    </dgm:pt>
    <dgm:pt modelId="{49F1A1DF-C2D7-4AC6-B8C9-2D15A7DADCE7}">
      <dgm:prSet phldrT="[Tekst]" custT="1"/>
      <dgm:spPr/>
      <dgm:t>
        <a:bodyPr/>
        <a:lstStyle/>
        <a:p>
          <a:r>
            <a:rPr lang="pl-PL" sz="1100" dirty="0"/>
            <a:t>Bon na zasiedlenie             </a:t>
          </a:r>
          <a:r>
            <a:rPr lang="pl-PL" sz="1100" b="1" dirty="0"/>
            <a:t>7 osób</a:t>
          </a:r>
        </a:p>
      </dgm:t>
    </dgm:pt>
    <dgm:pt modelId="{825D27B0-AE0C-4D3B-8855-1D7154F0D6A2}" type="parTrans" cxnId="{64ADCCFE-3B18-4964-8CD5-797DC20BA53C}">
      <dgm:prSet/>
      <dgm:spPr/>
      <dgm:t>
        <a:bodyPr/>
        <a:lstStyle/>
        <a:p>
          <a:endParaRPr lang="pl-PL"/>
        </a:p>
      </dgm:t>
    </dgm:pt>
    <dgm:pt modelId="{25136EA8-3CC9-49E0-B443-2E960AFECE29}" type="sibTrans" cxnId="{64ADCCFE-3B18-4964-8CD5-797DC20BA53C}">
      <dgm:prSet/>
      <dgm:spPr/>
      <dgm:t>
        <a:bodyPr/>
        <a:lstStyle/>
        <a:p>
          <a:endParaRPr lang="pl-PL"/>
        </a:p>
      </dgm:t>
    </dgm:pt>
    <dgm:pt modelId="{4789F5AF-E22E-46D8-93D5-A2E7EC769C0D}">
      <dgm:prSet phldrT="[Tekst]" custT="1"/>
      <dgm:spPr/>
      <dgm:t>
        <a:bodyPr/>
        <a:lstStyle/>
        <a:p>
          <a:r>
            <a:rPr lang="pl-PL" sz="900" dirty="0"/>
            <a:t>Refundacja kosztów doposażenia lub wyposażenia stanowiska pracy</a:t>
          </a:r>
          <a:r>
            <a:rPr lang="pl-PL" sz="1000" dirty="0"/>
            <a:t> </a:t>
          </a:r>
          <a:r>
            <a:rPr lang="pl-PL" sz="1000" b="1" dirty="0"/>
            <a:t>19</a:t>
          </a:r>
          <a:r>
            <a:rPr lang="pl-PL" sz="1050" b="1" dirty="0"/>
            <a:t> osób</a:t>
          </a:r>
        </a:p>
      </dgm:t>
    </dgm:pt>
    <dgm:pt modelId="{73F35B70-C419-4C13-9C46-79F238410E49}" type="parTrans" cxnId="{EBE4A4EB-845C-4E72-BF1E-65E73C873FC7}">
      <dgm:prSet/>
      <dgm:spPr/>
      <dgm:t>
        <a:bodyPr/>
        <a:lstStyle/>
        <a:p>
          <a:endParaRPr lang="pl-PL"/>
        </a:p>
      </dgm:t>
    </dgm:pt>
    <dgm:pt modelId="{60476B9C-8C1B-4713-A6D7-84ED6728D257}" type="sibTrans" cxnId="{EBE4A4EB-845C-4E72-BF1E-65E73C873FC7}">
      <dgm:prSet/>
      <dgm:spPr/>
      <dgm:t>
        <a:bodyPr/>
        <a:lstStyle/>
        <a:p>
          <a:endParaRPr lang="pl-PL"/>
        </a:p>
      </dgm:t>
    </dgm:pt>
    <dgm:pt modelId="{3A946082-2DE1-4E37-9C76-8EAB798EF455}">
      <dgm:prSet phldrT="[Tekst]" custT="1"/>
      <dgm:spPr/>
      <dgm:t>
        <a:bodyPr/>
        <a:lstStyle/>
        <a:p>
          <a:r>
            <a:rPr lang="pl-PL" sz="1100" dirty="0"/>
            <a:t>Dofinansowanie podjęcia działalności gospodarczej                 </a:t>
          </a:r>
          <a:r>
            <a:rPr lang="pl-PL" sz="1100" b="1" dirty="0"/>
            <a:t>14 osób</a:t>
          </a:r>
        </a:p>
      </dgm:t>
    </dgm:pt>
    <dgm:pt modelId="{FC8A6C49-F764-4654-AA71-D4314233EBC0}" type="parTrans" cxnId="{F05D2106-DE42-4482-A029-6A348E325592}">
      <dgm:prSet/>
      <dgm:spPr/>
      <dgm:t>
        <a:bodyPr/>
        <a:lstStyle/>
        <a:p>
          <a:endParaRPr lang="pl-PL"/>
        </a:p>
      </dgm:t>
    </dgm:pt>
    <dgm:pt modelId="{6BC1EAD0-DE8D-471F-B8B3-1408CC26118B}" type="sibTrans" cxnId="{F05D2106-DE42-4482-A029-6A348E325592}">
      <dgm:prSet/>
      <dgm:spPr/>
      <dgm:t>
        <a:bodyPr/>
        <a:lstStyle/>
        <a:p>
          <a:endParaRPr lang="pl-PL"/>
        </a:p>
      </dgm:t>
    </dgm:pt>
    <dgm:pt modelId="{9AE71109-B081-4681-9DE0-CA33732AD6D2}">
      <dgm:prSet phldrT="[Tekst]" custT="1"/>
      <dgm:spPr/>
      <dgm:t>
        <a:bodyPr/>
        <a:lstStyle/>
        <a:p>
          <a:r>
            <a:rPr lang="pl-PL" sz="1200" b="0" dirty="0"/>
            <a:t>Szkolenie    </a:t>
          </a:r>
          <a:r>
            <a:rPr lang="pl-PL" sz="1100" b="0" dirty="0"/>
            <a:t>                      </a:t>
          </a:r>
          <a:r>
            <a:rPr lang="pl-PL" sz="1100" b="1" dirty="0"/>
            <a:t>114 osób</a:t>
          </a:r>
        </a:p>
      </dgm:t>
    </dgm:pt>
    <dgm:pt modelId="{7FDE68E5-238C-4DE5-A3B4-82BE7D684B82}" type="parTrans" cxnId="{58922579-75FA-44C3-91B2-CBE3BAE3481E}">
      <dgm:prSet/>
      <dgm:spPr/>
      <dgm:t>
        <a:bodyPr/>
        <a:lstStyle/>
        <a:p>
          <a:endParaRPr lang="pl-PL"/>
        </a:p>
      </dgm:t>
    </dgm:pt>
    <dgm:pt modelId="{27FCE293-E933-4699-B95D-66A0AA368527}" type="sibTrans" cxnId="{58922579-75FA-44C3-91B2-CBE3BAE3481E}">
      <dgm:prSet/>
      <dgm:spPr/>
      <dgm:t>
        <a:bodyPr/>
        <a:lstStyle/>
        <a:p>
          <a:endParaRPr lang="pl-PL"/>
        </a:p>
      </dgm:t>
    </dgm:pt>
    <dgm:pt modelId="{47670027-6AF0-49AB-800B-BA503A9116DD}">
      <dgm:prSet phldrT="[Tekst]" custT="1"/>
      <dgm:spPr/>
      <dgm:t>
        <a:bodyPr/>
        <a:lstStyle/>
        <a:p>
          <a:r>
            <a:rPr lang="pl-PL" sz="1200" dirty="0"/>
            <a:t>Roboty publiczne                </a:t>
          </a:r>
          <a:r>
            <a:rPr lang="pl-PL" sz="1200" b="1" dirty="0"/>
            <a:t>24</a:t>
          </a:r>
          <a:r>
            <a:rPr lang="pl-PL" sz="1100" b="1" dirty="0"/>
            <a:t> osoby</a:t>
          </a:r>
        </a:p>
      </dgm:t>
    </dgm:pt>
    <dgm:pt modelId="{937C35D4-1C8D-436E-94ED-5F03BD28EC3F}" type="parTrans" cxnId="{8A542A81-9747-465E-A45E-2E74A07C8738}">
      <dgm:prSet/>
      <dgm:spPr/>
      <dgm:t>
        <a:bodyPr/>
        <a:lstStyle/>
        <a:p>
          <a:endParaRPr lang="pl-PL"/>
        </a:p>
      </dgm:t>
    </dgm:pt>
    <dgm:pt modelId="{7A47647D-4309-4340-99F0-0D4D17E57684}" type="sibTrans" cxnId="{8A542A81-9747-465E-A45E-2E74A07C8738}">
      <dgm:prSet/>
      <dgm:spPr/>
      <dgm:t>
        <a:bodyPr/>
        <a:lstStyle/>
        <a:p>
          <a:endParaRPr lang="pl-PL"/>
        </a:p>
      </dgm:t>
    </dgm:pt>
    <dgm:pt modelId="{3DD17DF4-2D13-463A-B1D6-BD142A748240}">
      <dgm:prSet phldrT="[Tekst]" custT="1"/>
      <dgm:spPr/>
      <dgm:t>
        <a:bodyPr/>
        <a:lstStyle/>
        <a:p>
          <a:r>
            <a:rPr lang="pl-PL" sz="1200" dirty="0"/>
            <a:t>Prace społecznie użyteczne                       </a:t>
          </a:r>
          <a:r>
            <a:rPr lang="pl-PL" sz="1200" b="1" dirty="0"/>
            <a:t>72</a:t>
          </a:r>
          <a:r>
            <a:rPr lang="pl-PL" sz="1100" b="1" dirty="0"/>
            <a:t> osoby</a:t>
          </a:r>
        </a:p>
      </dgm:t>
    </dgm:pt>
    <dgm:pt modelId="{C7A60FDE-F9BF-4001-831C-6413B954A874}" type="parTrans" cxnId="{7345F464-00E8-4D32-83FB-7F8679898C54}">
      <dgm:prSet/>
      <dgm:spPr/>
      <dgm:t>
        <a:bodyPr/>
        <a:lstStyle/>
        <a:p>
          <a:endParaRPr lang="pl-PL"/>
        </a:p>
      </dgm:t>
    </dgm:pt>
    <dgm:pt modelId="{9EEB5E86-2BBE-48F8-93D2-42CEA036CF71}" type="sibTrans" cxnId="{7345F464-00E8-4D32-83FB-7F8679898C54}">
      <dgm:prSet/>
      <dgm:spPr/>
      <dgm:t>
        <a:bodyPr/>
        <a:lstStyle/>
        <a:p>
          <a:endParaRPr lang="pl-PL"/>
        </a:p>
      </dgm:t>
    </dgm:pt>
    <dgm:pt modelId="{EE803216-5E24-4E46-80A2-473D3D0FEBB2}">
      <dgm:prSet phldrT="[Tekst]"/>
      <dgm:spPr/>
      <dgm:t>
        <a:bodyPr/>
        <a:lstStyle/>
        <a:p>
          <a:endParaRPr lang="pl-PL" dirty="0"/>
        </a:p>
      </dgm:t>
    </dgm:pt>
    <dgm:pt modelId="{72785C26-BF94-4B89-B17D-C507D85DEEB9}" type="parTrans" cxnId="{4CA88F8A-9223-4288-B0F5-28A9D6DF9A9C}">
      <dgm:prSet/>
      <dgm:spPr/>
      <dgm:t>
        <a:bodyPr/>
        <a:lstStyle/>
        <a:p>
          <a:endParaRPr lang="pl-PL"/>
        </a:p>
      </dgm:t>
    </dgm:pt>
    <dgm:pt modelId="{6AE4801C-31E0-4268-B8D9-ADF7FFEC911C}" type="sibTrans" cxnId="{4CA88F8A-9223-4288-B0F5-28A9D6DF9A9C}">
      <dgm:prSet/>
      <dgm:spPr/>
      <dgm:t>
        <a:bodyPr/>
        <a:lstStyle/>
        <a:p>
          <a:endParaRPr lang="pl-PL"/>
        </a:p>
      </dgm:t>
    </dgm:pt>
    <dgm:pt modelId="{4A4EED9A-5071-4994-8ADC-7456215AD66E}">
      <dgm:prSet phldrT="[Tekst]" custT="1"/>
      <dgm:spPr/>
      <dgm:t>
        <a:bodyPr/>
        <a:lstStyle/>
        <a:p>
          <a:r>
            <a:rPr lang="pl-PL" sz="1100" b="0" dirty="0"/>
            <a:t>Usługa poradnictwa zawodowego </a:t>
          </a:r>
          <a:r>
            <a:rPr lang="pl-PL" sz="1100" b="1" dirty="0"/>
            <a:t>432</a:t>
          </a:r>
          <a:r>
            <a:rPr lang="pl-PL" sz="1100" b="0" dirty="0"/>
            <a:t> </a:t>
          </a:r>
          <a:r>
            <a:rPr lang="pl-PL" sz="1100" b="1" dirty="0"/>
            <a:t>osoby</a:t>
          </a:r>
        </a:p>
      </dgm:t>
    </dgm:pt>
    <dgm:pt modelId="{98B640E7-BBC3-4479-96DE-38DAAF5259DC}" type="parTrans" cxnId="{B7F3EC42-F220-491A-A3E9-FC605B67979B}">
      <dgm:prSet/>
      <dgm:spPr/>
      <dgm:t>
        <a:bodyPr/>
        <a:lstStyle/>
        <a:p>
          <a:endParaRPr lang="pl-PL"/>
        </a:p>
      </dgm:t>
    </dgm:pt>
    <dgm:pt modelId="{EC5164AA-F0D5-4F39-BBD5-D5B51922A271}" type="sibTrans" cxnId="{B7F3EC42-F220-491A-A3E9-FC605B67979B}">
      <dgm:prSet/>
      <dgm:spPr/>
      <dgm:t>
        <a:bodyPr/>
        <a:lstStyle/>
        <a:p>
          <a:endParaRPr lang="pl-PL"/>
        </a:p>
      </dgm:t>
    </dgm:pt>
    <dgm:pt modelId="{934AE36B-D08C-43B0-A7F3-5E90FAE580D4}">
      <dgm:prSet phldrT="[Tekst]" custT="1"/>
      <dgm:spPr/>
      <dgm:t>
        <a:bodyPr/>
        <a:lstStyle/>
        <a:p>
          <a:r>
            <a:rPr lang="pl-PL" sz="900" b="0" dirty="0"/>
            <a:t>Refundacja opłaconych składek na ubezpieczenie społeczne dla spółdzielni socjalnej </a:t>
          </a:r>
          <a:r>
            <a:rPr lang="pl-PL" sz="900" b="1" dirty="0"/>
            <a:t>11 osób</a:t>
          </a:r>
        </a:p>
      </dgm:t>
    </dgm:pt>
    <dgm:pt modelId="{4184A511-541E-490B-90C3-9AACA37D6AA0}" type="parTrans" cxnId="{EB8F881F-A3C5-49F4-A3B6-14B0C5A45748}">
      <dgm:prSet/>
      <dgm:spPr/>
      <dgm:t>
        <a:bodyPr/>
        <a:lstStyle/>
        <a:p>
          <a:endParaRPr lang="pl-PL"/>
        </a:p>
      </dgm:t>
    </dgm:pt>
    <dgm:pt modelId="{F5C0F706-4A08-4206-9E7B-7ACBFD55E1DF}" type="sibTrans" cxnId="{EB8F881F-A3C5-49F4-A3B6-14B0C5A45748}">
      <dgm:prSet/>
      <dgm:spPr/>
      <dgm:t>
        <a:bodyPr/>
        <a:lstStyle/>
        <a:p>
          <a:endParaRPr lang="pl-PL"/>
        </a:p>
      </dgm:t>
    </dgm:pt>
    <dgm:pt modelId="{093333D0-7D7D-464F-B4A1-6DD1E61D43A5}" type="pres">
      <dgm:prSet presAssocID="{019986AD-9B23-43D1-993D-C8390894EA5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00ACD66-460D-4B30-8F65-59FCC7F405FB}" type="pres">
      <dgm:prSet presAssocID="{54F83388-5BB2-4C89-A060-8009ABE7F621}" presName="centerShape" presStyleLbl="node0" presStyleIdx="0" presStyleCnt="1" custScaleX="190112" custScaleY="121031"/>
      <dgm:spPr/>
    </dgm:pt>
    <dgm:pt modelId="{F60B2305-4942-4F88-A018-C29772DD8596}" type="pres">
      <dgm:prSet presAssocID="{AA42C487-2663-4485-9843-A41158F8D94A}" presName="parTrans" presStyleLbl="sibTrans2D1" presStyleIdx="0" presStyleCnt="10"/>
      <dgm:spPr/>
    </dgm:pt>
    <dgm:pt modelId="{9CD9FCEA-456A-4041-9B0D-00F728E2E8F4}" type="pres">
      <dgm:prSet presAssocID="{AA42C487-2663-4485-9843-A41158F8D94A}" presName="connectorText" presStyleLbl="sibTrans2D1" presStyleIdx="0" presStyleCnt="10"/>
      <dgm:spPr/>
    </dgm:pt>
    <dgm:pt modelId="{E38CD94E-6580-4FF0-A75A-A444885B4CB6}" type="pres">
      <dgm:prSet presAssocID="{CDA69312-AF19-47BC-A1ED-AA583EDCFE12}" presName="node" presStyleLbl="node1" presStyleIdx="0" presStyleCnt="10" custScaleX="113683" custScaleY="113683" custRadScaleRad="100544" custRadScaleInc="1717">
        <dgm:presLayoutVars>
          <dgm:bulletEnabled val="1"/>
        </dgm:presLayoutVars>
      </dgm:prSet>
      <dgm:spPr/>
    </dgm:pt>
    <dgm:pt modelId="{983F8743-9852-439A-8489-E95C63C37AAF}" type="pres">
      <dgm:prSet presAssocID="{B19DE79D-0354-4DEE-BC2C-E0B54370D5B8}" presName="parTrans" presStyleLbl="sibTrans2D1" presStyleIdx="1" presStyleCnt="10"/>
      <dgm:spPr/>
    </dgm:pt>
    <dgm:pt modelId="{EA9632EE-BAD6-4A1F-AD40-722BA9222AF2}" type="pres">
      <dgm:prSet presAssocID="{B19DE79D-0354-4DEE-BC2C-E0B54370D5B8}" presName="connectorText" presStyleLbl="sibTrans2D1" presStyleIdx="1" presStyleCnt="10"/>
      <dgm:spPr/>
    </dgm:pt>
    <dgm:pt modelId="{FE73752B-4DF7-4D9C-A0D8-4A934B807973}" type="pres">
      <dgm:prSet presAssocID="{C444D608-A49F-4BDC-9C53-36666934F856}" presName="node" presStyleLbl="node1" presStyleIdx="1" presStyleCnt="10" custScaleX="113683" custScaleY="113683">
        <dgm:presLayoutVars>
          <dgm:bulletEnabled val="1"/>
        </dgm:presLayoutVars>
      </dgm:prSet>
      <dgm:spPr/>
    </dgm:pt>
    <dgm:pt modelId="{8BB38964-BBF6-42BA-85F4-346F68AF1FAE}" type="pres">
      <dgm:prSet presAssocID="{825D27B0-AE0C-4D3B-8855-1D7154F0D6A2}" presName="parTrans" presStyleLbl="sibTrans2D1" presStyleIdx="2" presStyleCnt="10"/>
      <dgm:spPr/>
    </dgm:pt>
    <dgm:pt modelId="{4FDA0EC0-9A1B-4B87-AB52-1D6B76BB8540}" type="pres">
      <dgm:prSet presAssocID="{825D27B0-AE0C-4D3B-8855-1D7154F0D6A2}" presName="connectorText" presStyleLbl="sibTrans2D1" presStyleIdx="2" presStyleCnt="10"/>
      <dgm:spPr/>
    </dgm:pt>
    <dgm:pt modelId="{C4C6FA18-35A4-4CD7-8A0A-B6CF8C5E36F1}" type="pres">
      <dgm:prSet presAssocID="{49F1A1DF-C2D7-4AC6-B8C9-2D15A7DADCE7}" presName="node" presStyleLbl="node1" presStyleIdx="2" presStyleCnt="10" custScaleX="113683" custScaleY="113683">
        <dgm:presLayoutVars>
          <dgm:bulletEnabled val="1"/>
        </dgm:presLayoutVars>
      </dgm:prSet>
      <dgm:spPr/>
    </dgm:pt>
    <dgm:pt modelId="{A764230B-FD5D-4E88-B04E-421AA1FEC28E}" type="pres">
      <dgm:prSet presAssocID="{73F35B70-C419-4C13-9C46-79F238410E49}" presName="parTrans" presStyleLbl="sibTrans2D1" presStyleIdx="3" presStyleCnt="10"/>
      <dgm:spPr/>
    </dgm:pt>
    <dgm:pt modelId="{7B0DAC7E-5345-4E9D-99AF-A5CD3CE496AD}" type="pres">
      <dgm:prSet presAssocID="{73F35B70-C419-4C13-9C46-79F238410E49}" presName="connectorText" presStyleLbl="sibTrans2D1" presStyleIdx="3" presStyleCnt="10"/>
      <dgm:spPr/>
    </dgm:pt>
    <dgm:pt modelId="{31895692-4A9A-49DB-9170-38492F43474A}" type="pres">
      <dgm:prSet presAssocID="{4789F5AF-E22E-46D8-93D5-A2E7EC769C0D}" presName="node" presStyleLbl="node1" presStyleIdx="3" presStyleCnt="10" custScaleX="113683" custScaleY="113683">
        <dgm:presLayoutVars>
          <dgm:bulletEnabled val="1"/>
        </dgm:presLayoutVars>
      </dgm:prSet>
      <dgm:spPr/>
    </dgm:pt>
    <dgm:pt modelId="{FDCDC8AC-2B86-4115-B80E-F8CCAF21773B}" type="pres">
      <dgm:prSet presAssocID="{4184A511-541E-490B-90C3-9AACA37D6AA0}" presName="parTrans" presStyleLbl="sibTrans2D1" presStyleIdx="4" presStyleCnt="10"/>
      <dgm:spPr/>
    </dgm:pt>
    <dgm:pt modelId="{C579C89E-0460-423E-AC65-F12A14C57329}" type="pres">
      <dgm:prSet presAssocID="{4184A511-541E-490B-90C3-9AACA37D6AA0}" presName="connectorText" presStyleLbl="sibTrans2D1" presStyleIdx="4" presStyleCnt="10"/>
      <dgm:spPr/>
    </dgm:pt>
    <dgm:pt modelId="{64C19127-6E9D-449F-9E9C-A6C8F3A36B13}" type="pres">
      <dgm:prSet presAssocID="{934AE36B-D08C-43B0-A7F3-5E90FAE580D4}" presName="node" presStyleLbl="node1" presStyleIdx="4" presStyleCnt="10" custScaleX="113683" custScaleY="113683">
        <dgm:presLayoutVars>
          <dgm:bulletEnabled val="1"/>
        </dgm:presLayoutVars>
      </dgm:prSet>
      <dgm:spPr/>
    </dgm:pt>
    <dgm:pt modelId="{ED29C3D8-E0F8-414F-8F27-9844D6484443}" type="pres">
      <dgm:prSet presAssocID="{FC8A6C49-F764-4654-AA71-D4314233EBC0}" presName="parTrans" presStyleLbl="sibTrans2D1" presStyleIdx="5" presStyleCnt="10"/>
      <dgm:spPr/>
    </dgm:pt>
    <dgm:pt modelId="{8A049095-B9C7-4ABE-8ECA-B2732C6BCDC4}" type="pres">
      <dgm:prSet presAssocID="{FC8A6C49-F764-4654-AA71-D4314233EBC0}" presName="connectorText" presStyleLbl="sibTrans2D1" presStyleIdx="5" presStyleCnt="10"/>
      <dgm:spPr/>
    </dgm:pt>
    <dgm:pt modelId="{B3285FE4-1F8A-4248-A403-6B5831486EE3}" type="pres">
      <dgm:prSet presAssocID="{3A946082-2DE1-4E37-9C76-8EAB798EF455}" presName="node" presStyleLbl="node1" presStyleIdx="5" presStyleCnt="10" custScaleX="131966" custScaleY="113683">
        <dgm:presLayoutVars>
          <dgm:bulletEnabled val="1"/>
        </dgm:presLayoutVars>
      </dgm:prSet>
      <dgm:spPr/>
    </dgm:pt>
    <dgm:pt modelId="{D4F6B848-164C-481D-AA19-CD23BFAFBA66}" type="pres">
      <dgm:prSet presAssocID="{7FDE68E5-238C-4DE5-A3B4-82BE7D684B82}" presName="parTrans" presStyleLbl="sibTrans2D1" presStyleIdx="6" presStyleCnt="10"/>
      <dgm:spPr/>
    </dgm:pt>
    <dgm:pt modelId="{D5339E42-288A-4C93-8596-4BA62BDFACCE}" type="pres">
      <dgm:prSet presAssocID="{7FDE68E5-238C-4DE5-A3B4-82BE7D684B82}" presName="connectorText" presStyleLbl="sibTrans2D1" presStyleIdx="6" presStyleCnt="10"/>
      <dgm:spPr/>
    </dgm:pt>
    <dgm:pt modelId="{B82B6AD8-F14D-44F4-85D3-A998F0F27EC9}" type="pres">
      <dgm:prSet presAssocID="{9AE71109-B081-4681-9DE0-CA33732AD6D2}" presName="node" presStyleLbl="node1" presStyleIdx="6" presStyleCnt="10" custScaleX="113683" custScaleY="113683" custRadScaleRad="100737" custRadScaleInc="-1964">
        <dgm:presLayoutVars>
          <dgm:bulletEnabled val="1"/>
        </dgm:presLayoutVars>
      </dgm:prSet>
      <dgm:spPr/>
    </dgm:pt>
    <dgm:pt modelId="{923BAF1D-607B-4FE1-8656-0832BC1E97E2}" type="pres">
      <dgm:prSet presAssocID="{937C35D4-1C8D-436E-94ED-5F03BD28EC3F}" presName="parTrans" presStyleLbl="sibTrans2D1" presStyleIdx="7" presStyleCnt="10"/>
      <dgm:spPr/>
    </dgm:pt>
    <dgm:pt modelId="{2BA66396-2CE1-4B01-9DAE-D90891FBF9DD}" type="pres">
      <dgm:prSet presAssocID="{937C35D4-1C8D-436E-94ED-5F03BD28EC3F}" presName="connectorText" presStyleLbl="sibTrans2D1" presStyleIdx="7" presStyleCnt="10"/>
      <dgm:spPr/>
    </dgm:pt>
    <dgm:pt modelId="{3E9C48A8-5971-4112-B5E1-4CF0F545A1DC}" type="pres">
      <dgm:prSet presAssocID="{47670027-6AF0-49AB-800B-BA503A9116DD}" presName="node" presStyleLbl="node1" presStyleIdx="7" presStyleCnt="10" custScaleX="113683" custScaleY="113683">
        <dgm:presLayoutVars>
          <dgm:bulletEnabled val="1"/>
        </dgm:presLayoutVars>
      </dgm:prSet>
      <dgm:spPr/>
    </dgm:pt>
    <dgm:pt modelId="{E7D8EEB6-25C6-4E9E-BA6E-EAA8EC1C4830}" type="pres">
      <dgm:prSet presAssocID="{C7A60FDE-F9BF-4001-831C-6413B954A874}" presName="parTrans" presStyleLbl="sibTrans2D1" presStyleIdx="8" presStyleCnt="10"/>
      <dgm:spPr/>
    </dgm:pt>
    <dgm:pt modelId="{ADCC5052-6842-4148-BE1B-AF338C3786E1}" type="pres">
      <dgm:prSet presAssocID="{C7A60FDE-F9BF-4001-831C-6413B954A874}" presName="connectorText" presStyleLbl="sibTrans2D1" presStyleIdx="8" presStyleCnt="10"/>
      <dgm:spPr/>
    </dgm:pt>
    <dgm:pt modelId="{DB419920-A452-436E-85B1-50C24580189C}" type="pres">
      <dgm:prSet presAssocID="{3DD17DF4-2D13-463A-B1D6-BD142A748240}" presName="node" presStyleLbl="node1" presStyleIdx="8" presStyleCnt="10" custScaleX="113683" custScaleY="113683">
        <dgm:presLayoutVars>
          <dgm:bulletEnabled val="1"/>
        </dgm:presLayoutVars>
      </dgm:prSet>
      <dgm:spPr/>
    </dgm:pt>
    <dgm:pt modelId="{53846ABC-C5EC-42C1-AD14-F69776F9867B}" type="pres">
      <dgm:prSet presAssocID="{98B640E7-BBC3-4479-96DE-38DAAF5259DC}" presName="parTrans" presStyleLbl="sibTrans2D1" presStyleIdx="9" presStyleCnt="10"/>
      <dgm:spPr/>
    </dgm:pt>
    <dgm:pt modelId="{B973DC46-BCC1-49C3-B42C-614EF3D8C9F2}" type="pres">
      <dgm:prSet presAssocID="{98B640E7-BBC3-4479-96DE-38DAAF5259DC}" presName="connectorText" presStyleLbl="sibTrans2D1" presStyleIdx="9" presStyleCnt="10"/>
      <dgm:spPr/>
    </dgm:pt>
    <dgm:pt modelId="{96067A3E-E86B-4937-AED8-9A853077FA87}" type="pres">
      <dgm:prSet presAssocID="{4A4EED9A-5071-4994-8ADC-7456215AD66E}" presName="node" presStyleLbl="node1" presStyleIdx="9" presStyleCnt="10" custScaleX="113683" custScaleY="113683">
        <dgm:presLayoutVars>
          <dgm:bulletEnabled val="1"/>
        </dgm:presLayoutVars>
      </dgm:prSet>
      <dgm:spPr/>
    </dgm:pt>
  </dgm:ptLst>
  <dgm:cxnLst>
    <dgm:cxn modelId="{F05D2106-DE42-4482-A029-6A348E325592}" srcId="{54F83388-5BB2-4C89-A060-8009ABE7F621}" destId="{3A946082-2DE1-4E37-9C76-8EAB798EF455}" srcOrd="5" destOrd="0" parTransId="{FC8A6C49-F764-4654-AA71-D4314233EBC0}" sibTransId="{6BC1EAD0-DE8D-471F-B8B3-1408CC26118B}"/>
    <dgm:cxn modelId="{6CD85410-C0B9-41CE-83B5-20C631DA421D}" type="presOf" srcId="{CDA69312-AF19-47BC-A1ED-AA583EDCFE12}" destId="{E38CD94E-6580-4FF0-A75A-A444885B4CB6}" srcOrd="0" destOrd="0" presId="urn:microsoft.com/office/officeart/2005/8/layout/radial5"/>
    <dgm:cxn modelId="{CB4AF112-E69E-4F44-AF47-98F73BB0FA24}" type="presOf" srcId="{937C35D4-1C8D-436E-94ED-5F03BD28EC3F}" destId="{2BA66396-2CE1-4B01-9DAE-D90891FBF9DD}" srcOrd="1" destOrd="0" presId="urn:microsoft.com/office/officeart/2005/8/layout/radial5"/>
    <dgm:cxn modelId="{9F33A214-7A22-4629-BD61-4A9B79F702D9}" srcId="{019986AD-9B23-43D1-993D-C8390894EA5C}" destId="{54F83388-5BB2-4C89-A060-8009ABE7F621}" srcOrd="0" destOrd="0" parTransId="{8AB52DE5-27D3-4EAA-9237-62DD36F556F1}" sibTransId="{8446DFA2-DC64-4297-BB51-CFF22A4A67DF}"/>
    <dgm:cxn modelId="{BC9EB716-CB13-423C-9402-B6B13F12724B}" type="presOf" srcId="{4184A511-541E-490B-90C3-9AACA37D6AA0}" destId="{FDCDC8AC-2B86-4115-B80E-F8CCAF21773B}" srcOrd="0" destOrd="0" presId="urn:microsoft.com/office/officeart/2005/8/layout/radial5"/>
    <dgm:cxn modelId="{E739C11A-66D4-417E-8874-A0A6D3BA8BC7}" type="presOf" srcId="{73F35B70-C419-4C13-9C46-79F238410E49}" destId="{A764230B-FD5D-4E88-B04E-421AA1FEC28E}" srcOrd="0" destOrd="0" presId="urn:microsoft.com/office/officeart/2005/8/layout/radial5"/>
    <dgm:cxn modelId="{EB8F881F-A3C5-49F4-A3B6-14B0C5A45748}" srcId="{54F83388-5BB2-4C89-A060-8009ABE7F621}" destId="{934AE36B-D08C-43B0-A7F3-5E90FAE580D4}" srcOrd="4" destOrd="0" parTransId="{4184A511-541E-490B-90C3-9AACA37D6AA0}" sibTransId="{F5C0F706-4A08-4206-9E7B-7ACBFD55E1DF}"/>
    <dgm:cxn modelId="{58280621-C850-4FFF-AEBE-19AE9383CA09}" type="presOf" srcId="{AA42C487-2663-4485-9843-A41158F8D94A}" destId="{F60B2305-4942-4F88-A018-C29772DD8596}" srcOrd="0" destOrd="0" presId="urn:microsoft.com/office/officeart/2005/8/layout/radial5"/>
    <dgm:cxn modelId="{634CC625-87E2-44A2-9A83-CA8267A639C9}" type="presOf" srcId="{C444D608-A49F-4BDC-9C53-36666934F856}" destId="{FE73752B-4DF7-4D9C-A0D8-4A934B807973}" srcOrd="0" destOrd="0" presId="urn:microsoft.com/office/officeart/2005/8/layout/radial5"/>
    <dgm:cxn modelId="{B832AD31-9429-4969-BF38-D9B3644688CA}" type="presOf" srcId="{7FDE68E5-238C-4DE5-A3B4-82BE7D684B82}" destId="{D5339E42-288A-4C93-8596-4BA62BDFACCE}" srcOrd="1" destOrd="0" presId="urn:microsoft.com/office/officeart/2005/8/layout/radial5"/>
    <dgm:cxn modelId="{DE436B33-E349-4612-AA13-6CF88B654336}" type="presOf" srcId="{4184A511-541E-490B-90C3-9AACA37D6AA0}" destId="{C579C89E-0460-423E-AC65-F12A14C57329}" srcOrd="1" destOrd="0" presId="urn:microsoft.com/office/officeart/2005/8/layout/radial5"/>
    <dgm:cxn modelId="{C6F7FE38-833E-4FB0-8F6D-15B5F6645868}" srcId="{54F83388-5BB2-4C89-A060-8009ABE7F621}" destId="{CDA69312-AF19-47BC-A1ED-AA583EDCFE12}" srcOrd="0" destOrd="0" parTransId="{AA42C487-2663-4485-9843-A41158F8D94A}" sibTransId="{ED54D852-3EC4-428F-8489-8809A8DEAD05}"/>
    <dgm:cxn modelId="{1909C339-D700-45EF-AE6F-73937C725028}" type="presOf" srcId="{825D27B0-AE0C-4D3B-8855-1D7154F0D6A2}" destId="{8BB38964-BBF6-42BA-85F4-346F68AF1FAE}" srcOrd="0" destOrd="0" presId="urn:microsoft.com/office/officeart/2005/8/layout/radial5"/>
    <dgm:cxn modelId="{A96A573E-411D-4859-B41E-DFFEE7FC439D}" type="presOf" srcId="{7FDE68E5-238C-4DE5-A3B4-82BE7D684B82}" destId="{D4F6B848-164C-481D-AA19-CD23BFAFBA66}" srcOrd="0" destOrd="0" presId="urn:microsoft.com/office/officeart/2005/8/layout/radial5"/>
    <dgm:cxn modelId="{18561A5F-4A9F-48F5-AA56-05116BEBD52F}" type="presOf" srcId="{825D27B0-AE0C-4D3B-8855-1D7154F0D6A2}" destId="{4FDA0EC0-9A1B-4B87-AB52-1D6B76BB8540}" srcOrd="1" destOrd="0" presId="urn:microsoft.com/office/officeart/2005/8/layout/radial5"/>
    <dgm:cxn modelId="{224E5D41-9DC5-41A6-962F-AB07F108DFA5}" type="presOf" srcId="{3A946082-2DE1-4E37-9C76-8EAB798EF455}" destId="{B3285FE4-1F8A-4248-A403-6B5831486EE3}" srcOrd="0" destOrd="0" presId="urn:microsoft.com/office/officeart/2005/8/layout/radial5"/>
    <dgm:cxn modelId="{82B15142-C4A5-4AA3-8850-820AE229C526}" type="presOf" srcId="{B19DE79D-0354-4DEE-BC2C-E0B54370D5B8}" destId="{983F8743-9852-439A-8489-E95C63C37AAF}" srcOrd="0" destOrd="0" presId="urn:microsoft.com/office/officeart/2005/8/layout/radial5"/>
    <dgm:cxn modelId="{B7F3EC42-F220-491A-A3E9-FC605B67979B}" srcId="{54F83388-5BB2-4C89-A060-8009ABE7F621}" destId="{4A4EED9A-5071-4994-8ADC-7456215AD66E}" srcOrd="9" destOrd="0" parTransId="{98B640E7-BBC3-4479-96DE-38DAAF5259DC}" sibTransId="{EC5164AA-F0D5-4F39-BBD5-D5B51922A271}"/>
    <dgm:cxn modelId="{7345F464-00E8-4D32-83FB-7F8679898C54}" srcId="{54F83388-5BB2-4C89-A060-8009ABE7F621}" destId="{3DD17DF4-2D13-463A-B1D6-BD142A748240}" srcOrd="8" destOrd="0" parTransId="{C7A60FDE-F9BF-4001-831C-6413B954A874}" sibTransId="{9EEB5E86-2BBE-48F8-93D2-42CEA036CF71}"/>
    <dgm:cxn modelId="{484AE24C-F9C6-4E73-928F-AD3EDFBC953F}" type="presOf" srcId="{C7A60FDE-F9BF-4001-831C-6413B954A874}" destId="{E7D8EEB6-25C6-4E9E-BA6E-EAA8EC1C4830}" srcOrd="0" destOrd="0" presId="urn:microsoft.com/office/officeart/2005/8/layout/radial5"/>
    <dgm:cxn modelId="{4F83F74E-ED6A-4F8A-8737-11EBFE17B1E8}" type="presOf" srcId="{4789F5AF-E22E-46D8-93D5-A2E7EC769C0D}" destId="{31895692-4A9A-49DB-9170-38492F43474A}" srcOrd="0" destOrd="0" presId="urn:microsoft.com/office/officeart/2005/8/layout/radial5"/>
    <dgm:cxn modelId="{C3CA924F-0B03-41B9-8AA2-9FB7D602A2C4}" srcId="{54F83388-5BB2-4C89-A060-8009ABE7F621}" destId="{C444D608-A49F-4BDC-9C53-36666934F856}" srcOrd="1" destOrd="0" parTransId="{B19DE79D-0354-4DEE-BC2C-E0B54370D5B8}" sibTransId="{7DA036D2-2240-48F3-8CE3-75891D92D9C5}"/>
    <dgm:cxn modelId="{29C2B26F-09C2-48DE-9929-6C72F2D8AD5F}" type="presOf" srcId="{54F83388-5BB2-4C89-A060-8009ABE7F621}" destId="{900ACD66-460D-4B30-8F65-59FCC7F405FB}" srcOrd="0" destOrd="0" presId="urn:microsoft.com/office/officeart/2005/8/layout/radial5"/>
    <dgm:cxn modelId="{7DABB856-B053-4D7C-A930-AFC66D00D03A}" type="presOf" srcId="{3DD17DF4-2D13-463A-B1D6-BD142A748240}" destId="{DB419920-A452-436E-85B1-50C24580189C}" srcOrd="0" destOrd="0" presId="urn:microsoft.com/office/officeart/2005/8/layout/radial5"/>
    <dgm:cxn modelId="{81FCCC57-F7D5-4BF1-946E-5EA665FF3067}" type="presOf" srcId="{AA42C487-2663-4485-9843-A41158F8D94A}" destId="{9CD9FCEA-456A-4041-9B0D-00F728E2E8F4}" srcOrd="1" destOrd="0" presId="urn:microsoft.com/office/officeart/2005/8/layout/radial5"/>
    <dgm:cxn modelId="{58922579-75FA-44C3-91B2-CBE3BAE3481E}" srcId="{54F83388-5BB2-4C89-A060-8009ABE7F621}" destId="{9AE71109-B081-4681-9DE0-CA33732AD6D2}" srcOrd="6" destOrd="0" parTransId="{7FDE68E5-238C-4DE5-A3B4-82BE7D684B82}" sibTransId="{27FCE293-E933-4699-B95D-66A0AA368527}"/>
    <dgm:cxn modelId="{72C42B7E-3CB6-4C42-BDE0-BDAC7A4DD1C6}" type="presOf" srcId="{C7A60FDE-F9BF-4001-831C-6413B954A874}" destId="{ADCC5052-6842-4148-BE1B-AF338C3786E1}" srcOrd="1" destOrd="0" presId="urn:microsoft.com/office/officeart/2005/8/layout/radial5"/>
    <dgm:cxn modelId="{8A542A81-9747-465E-A45E-2E74A07C8738}" srcId="{54F83388-5BB2-4C89-A060-8009ABE7F621}" destId="{47670027-6AF0-49AB-800B-BA503A9116DD}" srcOrd="7" destOrd="0" parTransId="{937C35D4-1C8D-436E-94ED-5F03BD28EC3F}" sibTransId="{7A47647D-4309-4340-99F0-0D4D17E57684}"/>
    <dgm:cxn modelId="{8E1A5C85-91C1-4627-9E41-7912C63C75CB}" type="presOf" srcId="{73F35B70-C419-4C13-9C46-79F238410E49}" destId="{7B0DAC7E-5345-4E9D-99AF-A5CD3CE496AD}" srcOrd="1" destOrd="0" presId="urn:microsoft.com/office/officeart/2005/8/layout/radial5"/>
    <dgm:cxn modelId="{4CA88F8A-9223-4288-B0F5-28A9D6DF9A9C}" srcId="{019986AD-9B23-43D1-993D-C8390894EA5C}" destId="{EE803216-5E24-4E46-80A2-473D3D0FEBB2}" srcOrd="1" destOrd="0" parTransId="{72785C26-BF94-4B89-B17D-C507D85DEEB9}" sibTransId="{6AE4801C-31E0-4268-B8D9-ADF7FFEC911C}"/>
    <dgm:cxn modelId="{41C10292-3ECE-4502-9AEC-C046F208F4AD}" type="presOf" srcId="{937C35D4-1C8D-436E-94ED-5F03BD28EC3F}" destId="{923BAF1D-607B-4FE1-8656-0832BC1E97E2}" srcOrd="0" destOrd="0" presId="urn:microsoft.com/office/officeart/2005/8/layout/radial5"/>
    <dgm:cxn modelId="{DA473B94-015F-46EC-BB01-555FD0F33525}" type="presOf" srcId="{B19DE79D-0354-4DEE-BC2C-E0B54370D5B8}" destId="{EA9632EE-BAD6-4A1F-AD40-722BA9222AF2}" srcOrd="1" destOrd="0" presId="urn:microsoft.com/office/officeart/2005/8/layout/radial5"/>
    <dgm:cxn modelId="{13752DAC-09A3-43CB-BFAA-10B0F09FA431}" type="presOf" srcId="{FC8A6C49-F764-4654-AA71-D4314233EBC0}" destId="{ED29C3D8-E0F8-414F-8F27-9844D6484443}" srcOrd="0" destOrd="0" presId="urn:microsoft.com/office/officeart/2005/8/layout/radial5"/>
    <dgm:cxn modelId="{0664E5AC-EFA3-42C7-92FE-5F2C9D1A3CDA}" type="presOf" srcId="{98B640E7-BBC3-4479-96DE-38DAAF5259DC}" destId="{53846ABC-C5EC-42C1-AD14-F69776F9867B}" srcOrd="0" destOrd="0" presId="urn:microsoft.com/office/officeart/2005/8/layout/radial5"/>
    <dgm:cxn modelId="{DBC02CBC-38A5-4A15-AEF5-5B16904EECB3}" type="presOf" srcId="{019986AD-9B23-43D1-993D-C8390894EA5C}" destId="{093333D0-7D7D-464F-B4A1-6DD1E61D43A5}" srcOrd="0" destOrd="0" presId="urn:microsoft.com/office/officeart/2005/8/layout/radial5"/>
    <dgm:cxn modelId="{6767CBCA-E22E-47F9-A862-C1B06F326688}" type="presOf" srcId="{47670027-6AF0-49AB-800B-BA503A9116DD}" destId="{3E9C48A8-5971-4112-B5E1-4CF0F545A1DC}" srcOrd="0" destOrd="0" presId="urn:microsoft.com/office/officeart/2005/8/layout/radial5"/>
    <dgm:cxn modelId="{BEF5C1CF-B1E2-46A9-A085-3CA78BD0FE04}" type="presOf" srcId="{934AE36B-D08C-43B0-A7F3-5E90FAE580D4}" destId="{64C19127-6E9D-449F-9E9C-A6C8F3A36B13}" srcOrd="0" destOrd="0" presId="urn:microsoft.com/office/officeart/2005/8/layout/radial5"/>
    <dgm:cxn modelId="{F76BB2D0-DFEF-4D4D-99AF-F26AE39C9C7F}" type="presOf" srcId="{4A4EED9A-5071-4994-8ADC-7456215AD66E}" destId="{96067A3E-E86B-4937-AED8-9A853077FA87}" srcOrd="0" destOrd="0" presId="urn:microsoft.com/office/officeart/2005/8/layout/radial5"/>
    <dgm:cxn modelId="{D160CBD1-4A9E-4A5B-B485-65129F4BA0DF}" type="presOf" srcId="{49F1A1DF-C2D7-4AC6-B8C9-2D15A7DADCE7}" destId="{C4C6FA18-35A4-4CD7-8A0A-B6CF8C5E36F1}" srcOrd="0" destOrd="0" presId="urn:microsoft.com/office/officeart/2005/8/layout/radial5"/>
    <dgm:cxn modelId="{C4BB4AE1-5938-49A7-8213-563678B2341F}" type="presOf" srcId="{98B640E7-BBC3-4479-96DE-38DAAF5259DC}" destId="{B973DC46-BCC1-49C3-B42C-614EF3D8C9F2}" srcOrd="1" destOrd="0" presId="urn:microsoft.com/office/officeart/2005/8/layout/radial5"/>
    <dgm:cxn modelId="{EBE4A4EB-845C-4E72-BF1E-65E73C873FC7}" srcId="{54F83388-5BB2-4C89-A060-8009ABE7F621}" destId="{4789F5AF-E22E-46D8-93D5-A2E7EC769C0D}" srcOrd="3" destOrd="0" parTransId="{73F35B70-C419-4C13-9C46-79F238410E49}" sibTransId="{60476B9C-8C1B-4713-A6D7-84ED6728D257}"/>
    <dgm:cxn modelId="{EFB19DF8-21B9-421B-BD03-554D75194046}" type="presOf" srcId="{FC8A6C49-F764-4654-AA71-D4314233EBC0}" destId="{8A049095-B9C7-4ABE-8ECA-B2732C6BCDC4}" srcOrd="1" destOrd="0" presId="urn:microsoft.com/office/officeart/2005/8/layout/radial5"/>
    <dgm:cxn modelId="{277604F9-9B68-4A2B-9B62-B17B877C91F1}" type="presOf" srcId="{9AE71109-B081-4681-9DE0-CA33732AD6D2}" destId="{B82B6AD8-F14D-44F4-85D3-A998F0F27EC9}" srcOrd="0" destOrd="0" presId="urn:microsoft.com/office/officeart/2005/8/layout/radial5"/>
    <dgm:cxn modelId="{64ADCCFE-3B18-4964-8CD5-797DC20BA53C}" srcId="{54F83388-5BB2-4C89-A060-8009ABE7F621}" destId="{49F1A1DF-C2D7-4AC6-B8C9-2D15A7DADCE7}" srcOrd="2" destOrd="0" parTransId="{825D27B0-AE0C-4D3B-8855-1D7154F0D6A2}" sibTransId="{25136EA8-3CC9-49E0-B443-2E960AFECE29}"/>
    <dgm:cxn modelId="{C8F489EA-F7D1-482E-9ADF-398B094CA082}" type="presParOf" srcId="{093333D0-7D7D-464F-B4A1-6DD1E61D43A5}" destId="{900ACD66-460D-4B30-8F65-59FCC7F405FB}" srcOrd="0" destOrd="0" presId="urn:microsoft.com/office/officeart/2005/8/layout/radial5"/>
    <dgm:cxn modelId="{3B72D319-0EF9-4EB3-8E62-18293657A1A5}" type="presParOf" srcId="{093333D0-7D7D-464F-B4A1-6DD1E61D43A5}" destId="{F60B2305-4942-4F88-A018-C29772DD8596}" srcOrd="1" destOrd="0" presId="urn:microsoft.com/office/officeart/2005/8/layout/radial5"/>
    <dgm:cxn modelId="{9F8F3493-06A1-492B-8015-E7DA2519A112}" type="presParOf" srcId="{F60B2305-4942-4F88-A018-C29772DD8596}" destId="{9CD9FCEA-456A-4041-9B0D-00F728E2E8F4}" srcOrd="0" destOrd="0" presId="urn:microsoft.com/office/officeart/2005/8/layout/radial5"/>
    <dgm:cxn modelId="{0668282D-913E-4BF2-B32B-040441F5D7E9}" type="presParOf" srcId="{093333D0-7D7D-464F-B4A1-6DD1E61D43A5}" destId="{E38CD94E-6580-4FF0-A75A-A444885B4CB6}" srcOrd="2" destOrd="0" presId="urn:microsoft.com/office/officeart/2005/8/layout/radial5"/>
    <dgm:cxn modelId="{8BC0DD92-D69D-4F3C-8582-D0A7343932F3}" type="presParOf" srcId="{093333D0-7D7D-464F-B4A1-6DD1E61D43A5}" destId="{983F8743-9852-439A-8489-E95C63C37AAF}" srcOrd="3" destOrd="0" presId="urn:microsoft.com/office/officeart/2005/8/layout/radial5"/>
    <dgm:cxn modelId="{EE299588-DF8E-4E3E-81B5-D070AF0D1795}" type="presParOf" srcId="{983F8743-9852-439A-8489-E95C63C37AAF}" destId="{EA9632EE-BAD6-4A1F-AD40-722BA9222AF2}" srcOrd="0" destOrd="0" presId="urn:microsoft.com/office/officeart/2005/8/layout/radial5"/>
    <dgm:cxn modelId="{1AAB96A5-4281-43FC-BE28-CF9F6F867D79}" type="presParOf" srcId="{093333D0-7D7D-464F-B4A1-6DD1E61D43A5}" destId="{FE73752B-4DF7-4D9C-A0D8-4A934B807973}" srcOrd="4" destOrd="0" presId="urn:microsoft.com/office/officeart/2005/8/layout/radial5"/>
    <dgm:cxn modelId="{7B873AD8-4542-427F-B71A-DE7A54AD546A}" type="presParOf" srcId="{093333D0-7D7D-464F-B4A1-6DD1E61D43A5}" destId="{8BB38964-BBF6-42BA-85F4-346F68AF1FAE}" srcOrd="5" destOrd="0" presId="urn:microsoft.com/office/officeart/2005/8/layout/radial5"/>
    <dgm:cxn modelId="{3956DF44-B479-4219-8B38-7E673FA015F6}" type="presParOf" srcId="{8BB38964-BBF6-42BA-85F4-346F68AF1FAE}" destId="{4FDA0EC0-9A1B-4B87-AB52-1D6B76BB8540}" srcOrd="0" destOrd="0" presId="urn:microsoft.com/office/officeart/2005/8/layout/radial5"/>
    <dgm:cxn modelId="{8B807F3E-E24C-45BB-9F50-EE2AC3C6EE5C}" type="presParOf" srcId="{093333D0-7D7D-464F-B4A1-6DD1E61D43A5}" destId="{C4C6FA18-35A4-4CD7-8A0A-B6CF8C5E36F1}" srcOrd="6" destOrd="0" presId="urn:microsoft.com/office/officeart/2005/8/layout/radial5"/>
    <dgm:cxn modelId="{9AD76A9D-EF8D-44D6-8C4A-CA7B31D29055}" type="presParOf" srcId="{093333D0-7D7D-464F-B4A1-6DD1E61D43A5}" destId="{A764230B-FD5D-4E88-B04E-421AA1FEC28E}" srcOrd="7" destOrd="0" presId="urn:microsoft.com/office/officeart/2005/8/layout/radial5"/>
    <dgm:cxn modelId="{782E4DEF-4722-4FE3-BBD3-5451798CEF47}" type="presParOf" srcId="{A764230B-FD5D-4E88-B04E-421AA1FEC28E}" destId="{7B0DAC7E-5345-4E9D-99AF-A5CD3CE496AD}" srcOrd="0" destOrd="0" presId="urn:microsoft.com/office/officeart/2005/8/layout/radial5"/>
    <dgm:cxn modelId="{C1D7FE0A-E97A-4BED-ACB5-9DBDFB147B51}" type="presParOf" srcId="{093333D0-7D7D-464F-B4A1-6DD1E61D43A5}" destId="{31895692-4A9A-49DB-9170-38492F43474A}" srcOrd="8" destOrd="0" presId="urn:microsoft.com/office/officeart/2005/8/layout/radial5"/>
    <dgm:cxn modelId="{1E4AE40B-4155-4E03-85B7-91D5DE30D1D3}" type="presParOf" srcId="{093333D0-7D7D-464F-B4A1-6DD1E61D43A5}" destId="{FDCDC8AC-2B86-4115-B80E-F8CCAF21773B}" srcOrd="9" destOrd="0" presId="urn:microsoft.com/office/officeart/2005/8/layout/radial5"/>
    <dgm:cxn modelId="{73414E8B-F9FC-443E-A76B-80A234DC0FFF}" type="presParOf" srcId="{FDCDC8AC-2B86-4115-B80E-F8CCAF21773B}" destId="{C579C89E-0460-423E-AC65-F12A14C57329}" srcOrd="0" destOrd="0" presId="urn:microsoft.com/office/officeart/2005/8/layout/radial5"/>
    <dgm:cxn modelId="{E5D381A9-3674-4D29-A783-25E742BB627A}" type="presParOf" srcId="{093333D0-7D7D-464F-B4A1-6DD1E61D43A5}" destId="{64C19127-6E9D-449F-9E9C-A6C8F3A36B13}" srcOrd="10" destOrd="0" presId="urn:microsoft.com/office/officeart/2005/8/layout/radial5"/>
    <dgm:cxn modelId="{C65BF7D4-55C4-4245-82C4-34F2EF5F165C}" type="presParOf" srcId="{093333D0-7D7D-464F-B4A1-6DD1E61D43A5}" destId="{ED29C3D8-E0F8-414F-8F27-9844D6484443}" srcOrd="11" destOrd="0" presId="urn:microsoft.com/office/officeart/2005/8/layout/radial5"/>
    <dgm:cxn modelId="{941D564F-2F29-400A-AACC-5C2EB736FDA8}" type="presParOf" srcId="{ED29C3D8-E0F8-414F-8F27-9844D6484443}" destId="{8A049095-B9C7-4ABE-8ECA-B2732C6BCDC4}" srcOrd="0" destOrd="0" presId="urn:microsoft.com/office/officeart/2005/8/layout/radial5"/>
    <dgm:cxn modelId="{DD9F2D3D-DB07-4E19-9749-ECCE2080FC80}" type="presParOf" srcId="{093333D0-7D7D-464F-B4A1-6DD1E61D43A5}" destId="{B3285FE4-1F8A-4248-A403-6B5831486EE3}" srcOrd="12" destOrd="0" presId="urn:microsoft.com/office/officeart/2005/8/layout/radial5"/>
    <dgm:cxn modelId="{D8377C60-2B53-45DE-9935-AC45A8DE3057}" type="presParOf" srcId="{093333D0-7D7D-464F-B4A1-6DD1E61D43A5}" destId="{D4F6B848-164C-481D-AA19-CD23BFAFBA66}" srcOrd="13" destOrd="0" presId="urn:microsoft.com/office/officeart/2005/8/layout/radial5"/>
    <dgm:cxn modelId="{F08D3B17-2493-4A96-8401-C1BEAC962F3A}" type="presParOf" srcId="{D4F6B848-164C-481D-AA19-CD23BFAFBA66}" destId="{D5339E42-288A-4C93-8596-4BA62BDFACCE}" srcOrd="0" destOrd="0" presId="urn:microsoft.com/office/officeart/2005/8/layout/radial5"/>
    <dgm:cxn modelId="{6CD85497-4B0C-4274-A72B-0CB1EED4B468}" type="presParOf" srcId="{093333D0-7D7D-464F-B4A1-6DD1E61D43A5}" destId="{B82B6AD8-F14D-44F4-85D3-A998F0F27EC9}" srcOrd="14" destOrd="0" presId="urn:microsoft.com/office/officeart/2005/8/layout/radial5"/>
    <dgm:cxn modelId="{208000FF-A442-4592-B83F-0FE70175B97C}" type="presParOf" srcId="{093333D0-7D7D-464F-B4A1-6DD1E61D43A5}" destId="{923BAF1D-607B-4FE1-8656-0832BC1E97E2}" srcOrd="15" destOrd="0" presId="urn:microsoft.com/office/officeart/2005/8/layout/radial5"/>
    <dgm:cxn modelId="{9ADDCDA3-A739-4896-A347-9F7D62A44161}" type="presParOf" srcId="{923BAF1D-607B-4FE1-8656-0832BC1E97E2}" destId="{2BA66396-2CE1-4B01-9DAE-D90891FBF9DD}" srcOrd="0" destOrd="0" presId="urn:microsoft.com/office/officeart/2005/8/layout/radial5"/>
    <dgm:cxn modelId="{8A6BA888-D1B2-4A5C-A1B2-501B1243F8BD}" type="presParOf" srcId="{093333D0-7D7D-464F-B4A1-6DD1E61D43A5}" destId="{3E9C48A8-5971-4112-B5E1-4CF0F545A1DC}" srcOrd="16" destOrd="0" presId="urn:microsoft.com/office/officeart/2005/8/layout/radial5"/>
    <dgm:cxn modelId="{D18432FE-772A-4E08-A00E-309D7C989137}" type="presParOf" srcId="{093333D0-7D7D-464F-B4A1-6DD1E61D43A5}" destId="{E7D8EEB6-25C6-4E9E-BA6E-EAA8EC1C4830}" srcOrd="17" destOrd="0" presId="urn:microsoft.com/office/officeart/2005/8/layout/radial5"/>
    <dgm:cxn modelId="{C1C9A2BD-1F1B-4665-BBD8-8A61360D56C8}" type="presParOf" srcId="{E7D8EEB6-25C6-4E9E-BA6E-EAA8EC1C4830}" destId="{ADCC5052-6842-4148-BE1B-AF338C3786E1}" srcOrd="0" destOrd="0" presId="urn:microsoft.com/office/officeart/2005/8/layout/radial5"/>
    <dgm:cxn modelId="{670F4752-E73E-4E05-B845-5D3F2C59D926}" type="presParOf" srcId="{093333D0-7D7D-464F-B4A1-6DD1E61D43A5}" destId="{DB419920-A452-436E-85B1-50C24580189C}" srcOrd="18" destOrd="0" presId="urn:microsoft.com/office/officeart/2005/8/layout/radial5"/>
    <dgm:cxn modelId="{722278D5-FB06-438D-A87F-A648CD0002C1}" type="presParOf" srcId="{093333D0-7D7D-464F-B4A1-6DD1E61D43A5}" destId="{53846ABC-C5EC-42C1-AD14-F69776F9867B}" srcOrd="19" destOrd="0" presId="urn:microsoft.com/office/officeart/2005/8/layout/radial5"/>
    <dgm:cxn modelId="{D7CAB8C8-DA7C-4EBE-8BA3-497F825F6E7D}" type="presParOf" srcId="{53846ABC-C5EC-42C1-AD14-F69776F9867B}" destId="{B973DC46-BCC1-49C3-B42C-614EF3D8C9F2}" srcOrd="0" destOrd="0" presId="urn:microsoft.com/office/officeart/2005/8/layout/radial5"/>
    <dgm:cxn modelId="{95341750-E2EF-4846-AD18-F805D6B0E0BA}" type="presParOf" srcId="{093333D0-7D7D-464F-B4A1-6DD1E61D43A5}" destId="{96067A3E-E86B-4937-AED8-9A853077FA87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03D7B-1499-4412-B016-A2491BA40041}">
      <dsp:nvSpPr>
        <dsp:cNvPr id="0" name=""/>
        <dsp:cNvSpPr/>
      </dsp:nvSpPr>
      <dsp:spPr>
        <a:xfrm>
          <a:off x="0" y="0"/>
          <a:ext cx="12192000" cy="59449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solidFill>
            <a:srgbClr val="00B0F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       ALGORYTM – 3.167.092,00 zł.</a:t>
          </a:r>
        </a:p>
      </dsp:txBody>
      <dsp:txXfrm>
        <a:off x="29021" y="29021"/>
        <a:ext cx="12133958" cy="536450"/>
      </dsp:txXfrm>
    </dsp:sp>
    <dsp:sp modelId="{86A15730-F64F-40A1-B3C9-C648EF3D1C51}">
      <dsp:nvSpPr>
        <dsp:cNvPr id="0" name=""/>
        <dsp:cNvSpPr/>
      </dsp:nvSpPr>
      <dsp:spPr>
        <a:xfrm>
          <a:off x="0" y="703965"/>
          <a:ext cx="12192000" cy="5966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            EFS RPO VI EDYCJA – 1.547.401,00 zł.</a:t>
          </a:r>
        </a:p>
      </dsp:txBody>
      <dsp:txXfrm>
        <a:off x="29126" y="733091"/>
        <a:ext cx="12133748" cy="538388"/>
      </dsp:txXfrm>
    </dsp:sp>
    <dsp:sp modelId="{6603CEB9-FBC5-410E-A337-A6817F2475C0}">
      <dsp:nvSpPr>
        <dsp:cNvPr id="0" name=""/>
        <dsp:cNvSpPr/>
      </dsp:nvSpPr>
      <dsp:spPr>
        <a:xfrm>
          <a:off x="0" y="1428623"/>
          <a:ext cx="12192000" cy="682285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           EFS POWER V EDYCJA – 1.207.962,00 zł.</a:t>
          </a:r>
        </a:p>
      </dsp:txBody>
      <dsp:txXfrm>
        <a:off x="33306" y="1461929"/>
        <a:ext cx="12125388" cy="615673"/>
      </dsp:txXfrm>
    </dsp:sp>
    <dsp:sp modelId="{DC7CF1ED-BE4D-488D-9A3F-B57D2BBC4E0E}">
      <dsp:nvSpPr>
        <dsp:cNvPr id="0" name=""/>
        <dsp:cNvSpPr/>
      </dsp:nvSpPr>
      <dsp:spPr>
        <a:xfrm>
          <a:off x="0" y="2405683"/>
          <a:ext cx="12192000" cy="55346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                </a:t>
          </a:r>
          <a:r>
            <a:rPr lang="pl-PL" sz="2300" b="1" kern="1200" dirty="0"/>
            <a:t>KRAJOWY FUNDUSZ SZKOLENIOWY –272.154,00</a:t>
          </a:r>
          <a:r>
            <a:rPr lang="pl-PL" sz="2300" b="1" u="none" kern="1200" dirty="0"/>
            <a:t> </a:t>
          </a:r>
          <a:r>
            <a:rPr lang="pl-PL" sz="2300" b="1" kern="1200" dirty="0"/>
            <a:t>zł.</a:t>
          </a:r>
        </a:p>
      </dsp:txBody>
      <dsp:txXfrm>
        <a:off x="27018" y="2432701"/>
        <a:ext cx="12137964" cy="499427"/>
      </dsp:txXfrm>
    </dsp:sp>
    <dsp:sp modelId="{31078A3E-CE5F-4E9A-8F19-289CB633E34C}">
      <dsp:nvSpPr>
        <dsp:cNvPr id="0" name=""/>
        <dsp:cNvSpPr/>
      </dsp:nvSpPr>
      <dsp:spPr>
        <a:xfrm>
          <a:off x="0" y="4482708"/>
          <a:ext cx="12192000" cy="917891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solidFill>
            <a:srgbClr val="00B0F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                            COVID - 19 - 250.000,00 zł.</a:t>
          </a:r>
        </a:p>
      </dsp:txBody>
      <dsp:txXfrm>
        <a:off x="44808" y="4527516"/>
        <a:ext cx="12102384" cy="828275"/>
      </dsp:txXfrm>
    </dsp:sp>
    <dsp:sp modelId="{6F5DBBAD-A499-44A9-95C4-F2E255EDD483}">
      <dsp:nvSpPr>
        <dsp:cNvPr id="0" name=""/>
        <dsp:cNvSpPr/>
      </dsp:nvSpPr>
      <dsp:spPr>
        <a:xfrm>
          <a:off x="0" y="3122068"/>
          <a:ext cx="12192000" cy="55346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                                      KIERUNEK PRACA – 371.900,00 zł.</a:t>
          </a:r>
        </a:p>
      </dsp:txBody>
      <dsp:txXfrm>
        <a:off x="27018" y="3149086"/>
        <a:ext cx="12137964" cy="499427"/>
      </dsp:txXfrm>
    </dsp:sp>
    <dsp:sp modelId="{F698D1BD-343A-4EF7-BBFA-4D96C34CC85D}">
      <dsp:nvSpPr>
        <dsp:cNvPr id="0" name=""/>
        <dsp:cNvSpPr/>
      </dsp:nvSpPr>
      <dsp:spPr>
        <a:xfrm>
          <a:off x="0" y="3785253"/>
          <a:ext cx="12192000" cy="55346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                   VOUCHER ZATRUDNIENIOWY – 314.474,00 zł.</a:t>
          </a:r>
        </a:p>
      </dsp:txBody>
      <dsp:txXfrm>
        <a:off x="27018" y="3812271"/>
        <a:ext cx="12137964" cy="499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ACD66-460D-4B30-8F65-59FCC7F405FB}">
      <dsp:nvSpPr>
        <dsp:cNvPr id="0" name=""/>
        <dsp:cNvSpPr/>
      </dsp:nvSpPr>
      <dsp:spPr>
        <a:xfrm>
          <a:off x="4017105" y="2297338"/>
          <a:ext cx="1913093" cy="121793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Łącznie zaktywizowano                        899 osób</a:t>
          </a:r>
        </a:p>
      </dsp:txBody>
      <dsp:txXfrm>
        <a:off x="4297271" y="2475700"/>
        <a:ext cx="1352761" cy="861208"/>
      </dsp:txXfrm>
    </dsp:sp>
    <dsp:sp modelId="{F60B2305-4942-4F88-A018-C29772DD8596}">
      <dsp:nvSpPr>
        <dsp:cNvPr id="0" name=""/>
        <dsp:cNvSpPr/>
      </dsp:nvSpPr>
      <dsp:spPr>
        <a:xfrm rot="16218644">
          <a:off x="4690362" y="1532447"/>
          <a:ext cx="578931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4760517" y="1697033"/>
        <a:ext cx="437856" cy="282151"/>
      </dsp:txXfrm>
    </dsp:sp>
    <dsp:sp modelId="{E38CD94E-6580-4FF0-A75A-A444885B4CB6}">
      <dsp:nvSpPr>
        <dsp:cNvPr id="0" name=""/>
        <dsp:cNvSpPr/>
      </dsp:nvSpPr>
      <dsp:spPr>
        <a:xfrm>
          <a:off x="4357353" y="-52828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Staż</a:t>
          </a:r>
          <a:r>
            <a:rPr lang="pl-PL" sz="1100" b="1" kern="1200" dirty="0"/>
            <a:t>              171 osób</a:t>
          </a:r>
        </a:p>
      </dsp:txBody>
      <dsp:txXfrm>
        <a:off x="4541564" y="131383"/>
        <a:ext cx="889450" cy="889450"/>
      </dsp:txXfrm>
    </dsp:sp>
    <dsp:sp modelId="{983F8743-9852-439A-8489-E95C63C37AAF}">
      <dsp:nvSpPr>
        <dsp:cNvPr id="0" name=""/>
        <dsp:cNvSpPr/>
      </dsp:nvSpPr>
      <dsp:spPr>
        <a:xfrm rot="18360000">
          <a:off x="5395655" y="1719006"/>
          <a:ext cx="539581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87494"/>
                <a:satOff val="4699"/>
                <a:lumOff val="-16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87494"/>
                <a:satOff val="4699"/>
                <a:lumOff val="-16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87494"/>
                <a:satOff val="4699"/>
                <a:lumOff val="-16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424732" y="1870122"/>
        <a:ext cx="398506" cy="282151"/>
      </dsp:txXfrm>
    </dsp:sp>
    <dsp:sp modelId="{FE73752B-4DF7-4D9C-A0D8-4A934B807973}">
      <dsp:nvSpPr>
        <dsp:cNvPr id="0" name=""/>
        <dsp:cNvSpPr/>
      </dsp:nvSpPr>
      <dsp:spPr>
        <a:xfrm>
          <a:off x="5714371" y="392199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87494"/>
                <a:satOff val="4699"/>
                <a:lumOff val="-16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87494"/>
                <a:satOff val="4699"/>
                <a:lumOff val="-16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87494"/>
                <a:satOff val="4699"/>
                <a:lumOff val="-16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Prace </a:t>
          </a:r>
          <a:r>
            <a:rPr lang="pl-PL" sz="1000" kern="1200" dirty="0"/>
            <a:t>interwencyjne</a:t>
          </a:r>
          <a:r>
            <a:rPr lang="pl-PL" sz="1100" kern="1200" dirty="0"/>
            <a:t>                              </a:t>
          </a:r>
          <a:r>
            <a:rPr lang="pl-PL" sz="1100" b="1" kern="1200" dirty="0"/>
            <a:t>3</a:t>
          </a:r>
          <a:r>
            <a:rPr lang="pl-PL" sz="1100" kern="1200" dirty="0"/>
            <a:t>5 </a:t>
          </a:r>
          <a:r>
            <a:rPr lang="pl-PL" sz="1100" b="1" kern="1200" dirty="0"/>
            <a:t>osób</a:t>
          </a:r>
        </a:p>
      </dsp:txBody>
      <dsp:txXfrm>
        <a:off x="5898582" y="576410"/>
        <a:ext cx="889450" cy="889450"/>
      </dsp:txXfrm>
    </dsp:sp>
    <dsp:sp modelId="{8BB38964-BBF6-42BA-85F4-346F68AF1FAE}">
      <dsp:nvSpPr>
        <dsp:cNvPr id="0" name=""/>
        <dsp:cNvSpPr/>
      </dsp:nvSpPr>
      <dsp:spPr>
        <a:xfrm rot="20520000">
          <a:off x="5983721" y="2273638"/>
          <a:ext cx="426872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74989"/>
                <a:satOff val="9397"/>
                <a:lumOff val="-33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74989"/>
                <a:satOff val="9397"/>
                <a:lumOff val="-33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74989"/>
                <a:satOff val="9397"/>
                <a:lumOff val="-33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986855" y="2387475"/>
        <a:ext cx="298810" cy="282151"/>
      </dsp:txXfrm>
    </dsp:sp>
    <dsp:sp modelId="{C4C6FA18-35A4-4CD7-8A0A-B6CF8C5E36F1}">
      <dsp:nvSpPr>
        <dsp:cNvPr id="0" name=""/>
        <dsp:cNvSpPr/>
      </dsp:nvSpPr>
      <dsp:spPr>
        <a:xfrm>
          <a:off x="6560865" y="1557298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174989"/>
                <a:satOff val="9397"/>
                <a:lumOff val="-33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74989"/>
                <a:satOff val="9397"/>
                <a:lumOff val="-33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74989"/>
                <a:satOff val="9397"/>
                <a:lumOff val="-33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Bon na zasiedlenie             </a:t>
          </a:r>
          <a:r>
            <a:rPr lang="pl-PL" sz="1100" b="1" kern="1200" dirty="0"/>
            <a:t>7 osób</a:t>
          </a:r>
        </a:p>
      </dsp:txBody>
      <dsp:txXfrm>
        <a:off x="6745076" y="1741509"/>
        <a:ext cx="889450" cy="889450"/>
      </dsp:txXfrm>
    </dsp:sp>
    <dsp:sp modelId="{A764230B-FD5D-4E88-B04E-421AA1FEC28E}">
      <dsp:nvSpPr>
        <dsp:cNvPr id="0" name=""/>
        <dsp:cNvSpPr/>
      </dsp:nvSpPr>
      <dsp:spPr>
        <a:xfrm rot="1080000">
          <a:off x="5983721" y="3068720"/>
          <a:ext cx="426872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62483"/>
                <a:satOff val="14096"/>
                <a:lumOff val="-50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262483"/>
                <a:satOff val="14096"/>
                <a:lumOff val="-50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262483"/>
                <a:satOff val="14096"/>
                <a:lumOff val="-50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986855" y="3142983"/>
        <a:ext cx="298810" cy="282151"/>
      </dsp:txXfrm>
    </dsp:sp>
    <dsp:sp modelId="{31895692-4A9A-49DB-9170-38492F43474A}">
      <dsp:nvSpPr>
        <dsp:cNvPr id="0" name=""/>
        <dsp:cNvSpPr/>
      </dsp:nvSpPr>
      <dsp:spPr>
        <a:xfrm>
          <a:off x="6560865" y="2997439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262483"/>
                <a:satOff val="14096"/>
                <a:lumOff val="-50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262483"/>
                <a:satOff val="14096"/>
                <a:lumOff val="-50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262483"/>
                <a:satOff val="14096"/>
                <a:lumOff val="-50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Refundacja kosztów doposażenia lub wyposażenia stanowiska pracy</a:t>
          </a:r>
          <a:r>
            <a:rPr lang="pl-PL" sz="1000" kern="1200" dirty="0"/>
            <a:t> </a:t>
          </a:r>
          <a:r>
            <a:rPr lang="pl-PL" sz="1000" b="1" kern="1200" dirty="0"/>
            <a:t>19</a:t>
          </a:r>
          <a:r>
            <a:rPr lang="pl-PL" sz="1050" b="1" kern="1200" dirty="0"/>
            <a:t> osób</a:t>
          </a:r>
        </a:p>
      </dsp:txBody>
      <dsp:txXfrm>
        <a:off x="6745076" y="3181650"/>
        <a:ext cx="889450" cy="889450"/>
      </dsp:txXfrm>
    </dsp:sp>
    <dsp:sp modelId="{FDCDC8AC-2B86-4115-B80E-F8CCAF21773B}">
      <dsp:nvSpPr>
        <dsp:cNvPr id="0" name=""/>
        <dsp:cNvSpPr/>
      </dsp:nvSpPr>
      <dsp:spPr>
        <a:xfrm rot="3240000">
          <a:off x="5395655" y="3623352"/>
          <a:ext cx="539581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349978"/>
                <a:satOff val="18795"/>
                <a:lumOff val="-67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349978"/>
                <a:satOff val="18795"/>
                <a:lumOff val="-67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349978"/>
                <a:satOff val="18795"/>
                <a:lumOff val="-67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424732" y="3660336"/>
        <a:ext cx="398506" cy="282151"/>
      </dsp:txXfrm>
    </dsp:sp>
    <dsp:sp modelId="{64C19127-6E9D-449F-9E9C-A6C8F3A36B13}">
      <dsp:nvSpPr>
        <dsp:cNvPr id="0" name=""/>
        <dsp:cNvSpPr/>
      </dsp:nvSpPr>
      <dsp:spPr>
        <a:xfrm>
          <a:off x="5714371" y="4162537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349978"/>
                <a:satOff val="18795"/>
                <a:lumOff val="-67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349978"/>
                <a:satOff val="18795"/>
                <a:lumOff val="-67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349978"/>
                <a:satOff val="18795"/>
                <a:lumOff val="-67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0" kern="1200" dirty="0"/>
            <a:t>Refundacja opłaconych składek na ubezpieczenie społeczne dla spółdzielni socjalnej </a:t>
          </a:r>
          <a:r>
            <a:rPr lang="pl-PL" sz="900" b="1" kern="1200" dirty="0"/>
            <a:t>11 osób</a:t>
          </a:r>
        </a:p>
      </dsp:txBody>
      <dsp:txXfrm>
        <a:off x="5898582" y="4346748"/>
        <a:ext cx="889450" cy="889450"/>
      </dsp:txXfrm>
    </dsp:sp>
    <dsp:sp modelId="{ED29C3D8-E0F8-414F-8F27-9844D6484443}">
      <dsp:nvSpPr>
        <dsp:cNvPr id="0" name=""/>
        <dsp:cNvSpPr/>
      </dsp:nvSpPr>
      <dsp:spPr>
        <a:xfrm rot="5400000">
          <a:off x="4684193" y="3809908"/>
          <a:ext cx="578916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437472"/>
                <a:satOff val="23493"/>
                <a:lumOff val="-84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437472"/>
                <a:satOff val="23493"/>
                <a:lumOff val="-84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437472"/>
                <a:satOff val="23493"/>
                <a:lumOff val="-84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4754731" y="3833421"/>
        <a:ext cx="437841" cy="282151"/>
      </dsp:txXfrm>
    </dsp:sp>
    <dsp:sp modelId="{B3285FE4-1F8A-4248-A403-6B5831486EE3}">
      <dsp:nvSpPr>
        <dsp:cNvPr id="0" name=""/>
        <dsp:cNvSpPr/>
      </dsp:nvSpPr>
      <dsp:spPr>
        <a:xfrm>
          <a:off x="4243567" y="4607565"/>
          <a:ext cx="1460169" cy="1257872"/>
        </a:xfrm>
        <a:prstGeom prst="ellipse">
          <a:avLst/>
        </a:prstGeom>
        <a:gradFill rotWithShape="0">
          <a:gsLst>
            <a:gs pos="0">
              <a:schemeClr val="accent5">
                <a:hueOff val="437472"/>
                <a:satOff val="23493"/>
                <a:lumOff val="-84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437472"/>
                <a:satOff val="23493"/>
                <a:lumOff val="-84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437472"/>
                <a:satOff val="23493"/>
                <a:lumOff val="-84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Dofinansowanie podjęcia działalności gospodarczej                 </a:t>
          </a:r>
          <a:r>
            <a:rPr lang="pl-PL" sz="1100" b="1" kern="1200" dirty="0"/>
            <a:t>14 osób</a:t>
          </a:r>
        </a:p>
      </dsp:txBody>
      <dsp:txXfrm>
        <a:off x="4457404" y="4791776"/>
        <a:ext cx="1032495" cy="889450"/>
      </dsp:txXfrm>
    </dsp:sp>
    <dsp:sp modelId="{D4F6B848-164C-481D-AA19-CD23BFAFBA66}">
      <dsp:nvSpPr>
        <dsp:cNvPr id="0" name=""/>
        <dsp:cNvSpPr/>
      </dsp:nvSpPr>
      <dsp:spPr>
        <a:xfrm rot="7538789">
          <a:off x="4008602" y="3633746"/>
          <a:ext cx="549474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524966"/>
                <a:satOff val="28192"/>
                <a:lumOff val="-10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524966"/>
                <a:satOff val="28192"/>
                <a:lumOff val="-10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524966"/>
                <a:satOff val="28192"/>
                <a:lumOff val="-10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 rot="10800000">
        <a:off x="4120248" y="3670475"/>
        <a:ext cx="408399" cy="282151"/>
      </dsp:txXfrm>
    </dsp:sp>
    <dsp:sp modelId="{B82B6AD8-F14D-44F4-85D3-A998F0F27EC9}">
      <dsp:nvSpPr>
        <dsp:cNvPr id="0" name=""/>
        <dsp:cNvSpPr/>
      </dsp:nvSpPr>
      <dsp:spPr>
        <a:xfrm>
          <a:off x="2976709" y="4184908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524966"/>
                <a:satOff val="28192"/>
                <a:lumOff val="-10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524966"/>
                <a:satOff val="28192"/>
                <a:lumOff val="-10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524966"/>
                <a:satOff val="28192"/>
                <a:lumOff val="-10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0" kern="1200" dirty="0"/>
            <a:t>Szkolenie    </a:t>
          </a:r>
          <a:r>
            <a:rPr lang="pl-PL" sz="1100" b="0" kern="1200" dirty="0"/>
            <a:t>                      </a:t>
          </a:r>
          <a:r>
            <a:rPr lang="pl-PL" sz="1100" b="1" kern="1200" dirty="0"/>
            <a:t>114 osób</a:t>
          </a:r>
        </a:p>
      </dsp:txBody>
      <dsp:txXfrm>
        <a:off x="3160920" y="4369119"/>
        <a:ext cx="889450" cy="889450"/>
      </dsp:txXfrm>
    </dsp:sp>
    <dsp:sp modelId="{923BAF1D-607B-4FE1-8656-0832BC1E97E2}">
      <dsp:nvSpPr>
        <dsp:cNvPr id="0" name=""/>
        <dsp:cNvSpPr/>
      </dsp:nvSpPr>
      <dsp:spPr>
        <a:xfrm rot="9720000">
          <a:off x="3536710" y="3068720"/>
          <a:ext cx="426872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612461"/>
                <a:satOff val="32891"/>
                <a:lumOff val="-118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612461"/>
                <a:satOff val="32891"/>
                <a:lumOff val="-118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612461"/>
                <a:satOff val="32891"/>
                <a:lumOff val="-118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 rot="10800000">
        <a:off x="3661638" y="3142983"/>
        <a:ext cx="298810" cy="282151"/>
      </dsp:txXfrm>
    </dsp:sp>
    <dsp:sp modelId="{3E9C48A8-5971-4112-B5E1-4CF0F545A1DC}">
      <dsp:nvSpPr>
        <dsp:cNvPr id="0" name=""/>
        <dsp:cNvSpPr/>
      </dsp:nvSpPr>
      <dsp:spPr>
        <a:xfrm>
          <a:off x="2128566" y="2997439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612461"/>
                <a:satOff val="32891"/>
                <a:lumOff val="-118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612461"/>
                <a:satOff val="32891"/>
                <a:lumOff val="-118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612461"/>
                <a:satOff val="32891"/>
                <a:lumOff val="-118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Roboty publiczne                </a:t>
          </a:r>
          <a:r>
            <a:rPr lang="pl-PL" sz="1200" b="1" kern="1200" dirty="0"/>
            <a:t>24</a:t>
          </a:r>
          <a:r>
            <a:rPr lang="pl-PL" sz="1100" b="1" kern="1200" dirty="0"/>
            <a:t> osoby</a:t>
          </a:r>
        </a:p>
      </dsp:txBody>
      <dsp:txXfrm>
        <a:off x="2312777" y="3181650"/>
        <a:ext cx="889450" cy="889450"/>
      </dsp:txXfrm>
    </dsp:sp>
    <dsp:sp modelId="{E7D8EEB6-25C6-4E9E-BA6E-EAA8EC1C4830}">
      <dsp:nvSpPr>
        <dsp:cNvPr id="0" name=""/>
        <dsp:cNvSpPr/>
      </dsp:nvSpPr>
      <dsp:spPr>
        <a:xfrm rot="11880000">
          <a:off x="3536710" y="2273638"/>
          <a:ext cx="426872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699955"/>
                <a:satOff val="37589"/>
                <a:lumOff val="-1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699955"/>
                <a:satOff val="37589"/>
                <a:lumOff val="-1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699955"/>
                <a:satOff val="37589"/>
                <a:lumOff val="-1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 rot="10800000">
        <a:off x="3661638" y="2387475"/>
        <a:ext cx="298810" cy="282151"/>
      </dsp:txXfrm>
    </dsp:sp>
    <dsp:sp modelId="{DB419920-A452-436E-85B1-50C24580189C}">
      <dsp:nvSpPr>
        <dsp:cNvPr id="0" name=""/>
        <dsp:cNvSpPr/>
      </dsp:nvSpPr>
      <dsp:spPr>
        <a:xfrm>
          <a:off x="2128566" y="1557298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699955"/>
                <a:satOff val="37589"/>
                <a:lumOff val="-1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699955"/>
                <a:satOff val="37589"/>
                <a:lumOff val="-1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699955"/>
                <a:satOff val="37589"/>
                <a:lumOff val="-1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Prace społecznie użyteczne                       </a:t>
          </a:r>
          <a:r>
            <a:rPr lang="pl-PL" sz="1200" b="1" kern="1200" dirty="0"/>
            <a:t>72</a:t>
          </a:r>
          <a:r>
            <a:rPr lang="pl-PL" sz="1100" b="1" kern="1200" dirty="0"/>
            <a:t> osoby</a:t>
          </a:r>
        </a:p>
      </dsp:txBody>
      <dsp:txXfrm>
        <a:off x="2312777" y="1741509"/>
        <a:ext cx="889450" cy="889450"/>
      </dsp:txXfrm>
    </dsp:sp>
    <dsp:sp modelId="{53846ABC-C5EC-42C1-AD14-F69776F9867B}">
      <dsp:nvSpPr>
        <dsp:cNvPr id="0" name=""/>
        <dsp:cNvSpPr/>
      </dsp:nvSpPr>
      <dsp:spPr>
        <a:xfrm rot="14040000">
          <a:off x="4012067" y="1719006"/>
          <a:ext cx="539581" cy="470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787450"/>
                <a:satOff val="42288"/>
                <a:lumOff val="-15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787450"/>
                <a:satOff val="42288"/>
                <a:lumOff val="-15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787450"/>
                <a:satOff val="42288"/>
                <a:lumOff val="-15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 rot="10800000">
        <a:off x="4124065" y="1870122"/>
        <a:ext cx="398506" cy="282151"/>
      </dsp:txXfrm>
    </dsp:sp>
    <dsp:sp modelId="{96067A3E-E86B-4937-AED8-9A853077FA87}">
      <dsp:nvSpPr>
        <dsp:cNvPr id="0" name=""/>
        <dsp:cNvSpPr/>
      </dsp:nvSpPr>
      <dsp:spPr>
        <a:xfrm>
          <a:off x="2975060" y="392199"/>
          <a:ext cx="1257872" cy="1257872"/>
        </a:xfrm>
        <a:prstGeom prst="ellipse">
          <a:avLst/>
        </a:prstGeom>
        <a:gradFill rotWithShape="0">
          <a:gsLst>
            <a:gs pos="0">
              <a:schemeClr val="accent5">
                <a:hueOff val="787450"/>
                <a:satOff val="42288"/>
                <a:lumOff val="-15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787450"/>
                <a:satOff val="42288"/>
                <a:lumOff val="-15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787450"/>
                <a:satOff val="42288"/>
                <a:lumOff val="-15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0" kern="1200" dirty="0"/>
            <a:t>Usługa poradnictwa zawodowego </a:t>
          </a:r>
          <a:r>
            <a:rPr lang="pl-PL" sz="1100" b="1" kern="1200" dirty="0"/>
            <a:t>432</a:t>
          </a:r>
          <a:r>
            <a:rPr lang="pl-PL" sz="1100" b="0" kern="1200" dirty="0"/>
            <a:t> </a:t>
          </a:r>
          <a:r>
            <a:rPr lang="pl-PL" sz="1100" b="1" kern="1200" dirty="0"/>
            <a:t>osoby</a:t>
          </a:r>
        </a:p>
      </dsp:txBody>
      <dsp:txXfrm>
        <a:off x="3159271" y="576410"/>
        <a:ext cx="889450" cy="889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8106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99927-B021-43CE-931C-C6328B690594}" type="datetimeFigureOut">
              <a:rPr lang="pl-PL" smtClean="0"/>
              <a:pPr/>
              <a:t>2022-07-29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6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8106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C0606-DC85-4CC8-B5B6-E51F68C5DBF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021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8656" y="12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B7B94-35BE-4341-B06B-02650CF0AB12}" type="datetimeFigureOut">
              <a:rPr lang="pl-PL" smtClean="0"/>
              <a:pPr/>
              <a:t>2022-07-29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9498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2" y="9433118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8656" y="9433118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6973B-64F3-40E4-9014-9517C63A566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43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880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0896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EF6BF-43FF-49FE-A4AA-2B4F5DEC3BE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17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7357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180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6973B-64F3-40E4-9014-9517C63A5663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812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EF6BF-43FF-49FE-A4AA-2B4F5DEC3BED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108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A35E-EBB6-466E-8022-A07C1CE3CE96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7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E65F-0EA2-41AD-9E98-D39FEEF455AD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07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301F-EF1D-405D-9886-963FA0CBA98E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1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37D05-4A7A-4329-822E-EB805541E346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010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0280-CDAF-4858-9FE0-CED4F230297B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43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E090-A8BA-421D-9838-F9E022EDA78F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132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AB8-8730-41B8-B93C-B2DD7D4799A3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919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D1E9-1CC9-43CB-AEFB-FB0A33D01B5F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596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E417-42EF-4663-A98E-35868BF14F40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64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C59A-6F06-450F-B332-06E77F060B6E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907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C100-ED32-45D3-B396-4AFC2427E3E5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452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A713-1CAB-470C-B469-C494D6AF98BD}" type="datetime1">
              <a:rPr lang="pl-PL" smtClean="0"/>
              <a:pPr/>
              <a:t>2022-07-29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32B36-1EBD-44DC-B11E-03CA895CEB8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43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863600" y="825500"/>
            <a:ext cx="10490200" cy="508985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 i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5400" b="1" i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INFORMACJA NA TEMAT ZATRUDNIENIA I BEZROBOCIA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5400" b="1" i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W POWIECIE WAŁECKIM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5400" b="1" i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ZA I PÓŁROCZE 2022 R.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7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3371" y="78007"/>
            <a:ext cx="5061857" cy="987425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/>
              <a:t>STRUKTURA BEZROBOTNYCH W PODZIALE</a:t>
            </a:r>
            <a:br>
              <a:rPr lang="pl-PL" sz="2000" b="1" dirty="0"/>
            </a:br>
            <a:r>
              <a:rPr lang="pl-PL" sz="2000" b="1" dirty="0"/>
              <a:t> NA CZAS POZOSTAWANIA BEZ PRACY, WIEK,   </a:t>
            </a:r>
            <a:br>
              <a:rPr lang="pl-PL" sz="2000" b="1" dirty="0"/>
            </a:br>
            <a:r>
              <a:rPr lang="pl-PL" sz="2000" b="1" dirty="0"/>
              <a:t>WYKSZTAŁCENIE I STAŻ PRACY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099004"/>
              </p:ext>
            </p:extLst>
          </p:nvPr>
        </p:nvGraphicFramePr>
        <p:xfrm>
          <a:off x="5308601" y="0"/>
          <a:ext cx="6809335" cy="64768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41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4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689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wyszczególnienie</a:t>
                      </a:r>
                    </a:p>
                  </a:txBody>
                  <a:tcPr anchor="ctr" anchorCtr="1"/>
                </a:tc>
                <a:tc rowSpan="2"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bezrobotni</a:t>
                      </a:r>
                      <a:r>
                        <a:rPr lang="pl-PL" sz="1100" baseline="0" dirty="0"/>
                        <a:t> ogółem                      w I półroczu</a:t>
                      </a:r>
                      <a:endParaRPr lang="pl-PL" sz="11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% udział w ogólnej liczbie zarejestrowanych bezrobotnych 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824">
                <a:tc gridSpan="2"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2022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2022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824">
                <a:tc rowSpan="5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czas pozostawania bez pracy w miesiącach</a:t>
                      </a:r>
                      <a:r>
                        <a:rPr lang="pl-PL" sz="1100" baseline="0" dirty="0"/>
                        <a:t> </a:t>
                      </a:r>
                      <a:endParaRPr lang="pl-PL" sz="11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do 1 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122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10,6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1-3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153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11,8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17,6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3-6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181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168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14,5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6-12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281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197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21,7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17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pow. 12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561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465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43,5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40,3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824">
                <a:tc rowSpan="5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wiek</a:t>
                      </a:r>
                      <a:endParaRPr lang="pl-PL" sz="11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18-24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140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10,8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10,2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25-34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329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25,4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21,9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35-44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329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298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25,4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25,8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45-54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244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19,6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21,1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55 i więcej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243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243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18,8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21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824">
                <a:tc rowSpan="5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wykształcenie</a:t>
                      </a:r>
                      <a:endParaRPr lang="pl-PL" sz="11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wyższe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8,1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8,9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1357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policealne i średnie zawodowe/branżowe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302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217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23,4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18,8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średnie ogólnokształcące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143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10,3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zasadnicze zawodowe/branżowe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290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280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22,4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24,2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178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gimnazjalne/podstawowe</a:t>
                      </a:r>
                      <a:r>
                        <a:rPr lang="pl-PL" sz="1100" baseline="0" dirty="0"/>
                        <a:t> i poniżej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453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437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35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37,8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5824">
                <a:tc rowSpan="5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staż pracy ogółem</a:t>
                      </a:r>
                      <a:endParaRPr lang="pl-PL" sz="11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do 1 roku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258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220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19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1-5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372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314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28,8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27,2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5-10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208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180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16,1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15,6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10 i więcej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338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310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26,1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26,8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5824">
                <a:tc v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bez stażu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117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132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9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11,4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582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ogółem </a:t>
                      </a:r>
                      <a:endParaRPr lang="pl-PL" sz="1100" b="1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1293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1156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100</a:t>
                      </a:r>
                    </a:p>
                  </a:txBody>
                  <a:tcPr marL="6335" marR="6335" marT="6335" marB="63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100</a:t>
                      </a:r>
                    </a:p>
                  </a:txBody>
                  <a:tcPr marL="6335" marR="6335" marT="6335" marB="6335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0" y="1130300"/>
            <a:ext cx="5308600" cy="5613710"/>
          </a:xfrm>
        </p:spPr>
        <p:txBody>
          <a:bodyPr>
            <a:normAutofit fontScale="70000" lnSpcReduction="20000"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pl-PL" sz="18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Na koniec czerwca 2022 roku najwięcej było zarejestrowanych osób                                        z wykształceniem gimnazjalnym/podstawowym i niższym – 437 osób (37,8%) oraz z zasadniczym zawodowym – 280 osób (24,2%), a najmniej                                           z wykształceniem wyższym – 103 osoby (8,9%) i ogólnokształcącym – 119 osób (10,3%),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w porównaniu do analogicznego okresu 2021 roku odnotowano wzrost udziału bezrobotnych z wykształceniem gimnazjalnym/podstawowym i niższym o 2,8% zasadniczym zawodowym/branżowym o 1,8% oraz wyższym o 0,8%,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z analizy posiadanego przez bezrobotnych doświadczenia zawodowego                          i stażu pracy wynika, że najwięcej zarejestrowanych było bezrobotnych  ze stażem pracy od 1-5 lat – 314 osób (27,2%) i ze stażem pracy powyżej 10 lat – 310 (26,8%) a najmniej było zarejestrowanych osób, które nie miały doświadczenia zawodowego – 132  osoby  (11,4%),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w porównaniu do analogicznego okresu 2021 roku odnotowano wzrost udziału bezrobotnych bez doświadczenia zawodowego o 2,4% oraz posiadających staż pracy powyżej 10 lat o 0,7%,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z analizy czasu pozostawania bez pracy wynika, że w porównaniu do analogicznego okresu 2022 roku nastąpił ilościowy  spadek  wśród osób pozostających bez pracy dłużej niż rok o 96 osób, wśród osób pozostających bez pracy od 6 do 12 miesięcy o 84 osoby oraz wśród osób poszukujących pracy od 3 do 6 miesięcy o 13 osób, 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na koniec czerwca 2022 r. wśród zarejestrowanych bezrobotnych najwięcej było  osób w przedziale wiekowym od 35 do 44 lat  - 298 osób (25,8%) i 25-34 lat – 253 osoby (21,9%) oraz w wieku 45-54 lata - 244 bezrobotnych (21,1%),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900" dirty="0"/>
              <a:t>w porównaniu do analogicznego okresu 2021 roku odnotowano wzrost udziału bezrobotnych w wieku 45-54 lata o 1,5%, 35-44 o 0,4% oraz powyżej 55 lat o 2,2%, natomiast w przedziale wiekowym 18-24 oraz 25-34 lata nastąpił spadek udziału tych osób w strukturze bezrobotnych o 0,6% i 3,5%.</a:t>
            </a:r>
          </a:p>
          <a:p>
            <a:endParaRPr lang="pl-PL" sz="12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013372" y="6453417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6207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70554" y="163285"/>
            <a:ext cx="5031582" cy="571500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>
                <a:latin typeface="+mn-lt"/>
              </a:rPr>
              <a:t>PŁYNNOŚĆ BEZROBOCIA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128910"/>
              </p:ext>
            </p:extLst>
          </p:nvPr>
        </p:nvGraphicFramePr>
        <p:xfrm>
          <a:off x="5421086" y="163285"/>
          <a:ext cx="6694714" cy="6193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51603" y="744520"/>
            <a:ext cx="5269483" cy="6113480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 I połowie 2022 roku zarejestrowało się łącznie 1165 osób bezrobotnych.                               W porównaniu do analogicznego okresu 2021 r. zarejestrowało się o 231 osób więcej, tj. o 24,7%,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główną przyczyną rejestracji była utrata zatrudnienia przez 886 osób,                                  tj. 76,1%, po raz kolejny zarejestrowały się 872 osoby tj. 74,8% a po raz pierwszy 293 osoby, tj. 25,2% ogółu rejestrujących się,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wśród rejestrujących się osób dotychczas niepracujące stanowiły 23,9%                        (279 osób), absolwenci szkół 5,1% (59 osób) a zwolnieni z przyczyn dotyczących zakładu pracy 4% (47 osób),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spośród rejestrujących się osób, które posiadały zawód najliczniejszą grupą były osoby w zawodzie sprzedawcy – 149 osób, kucharza – 29 osób, ekonomisty i pakowacza ręcznego po 28 osób oraz fryzjera – 23 osoby. Podobnie jak w latach ubiegłych największą grupę stanowiły osoby bez zawodu – 223 bezrobotnych,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 I połowie 2022 roku z ewidencji bezrobotnych zostało  wyłączonych 1277 osób. W porównaniu do analogicznego okresu 2021 r. wyłączono o 107 osób więcej, tj. o 9,1%,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najczęstszą przyczyną wyrejestrowań było podjęcie pracy. Od stycznia do czerwca br. z tego powodu zostało wyrejestrowanych 614 bezrobotnych,                      tj. 48,1% ogółu wszystkich wyłączonych z ewidencji, a w analogicznym okresie 2021 roku z tytułu podjęcia pracy wyłączono 635 osób tj. o 21 osób mniej niż w roku 2022. Kolejnymi przyczynami wyłączenia z ewidencji bezrobotnych był  ich udział  w różnych formach aktywizacji zawodowej – 430 osób, brak gotowości do podjęcia pracy – 149 osób, rezygnacja ze statusu osoby bezrobotnej – 89 osób. Z powodu dezaktywizacji zawodowej wynikającej                     z osiągnięcia wieku emerytalnego, nabycia prawa do świadczenia przedemerytalnego, emerytury lub renty  wyrejestrowane zostały  24 osoby,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o 15,3 % zmniejszył się wskaźnik płynności rynku pracy, czyli stosunek liczby bezrobotnych podejmujących pracę do liczby rejestrujących się w I półroczu 2022 r.  Wyniósł on 52,7%  a w I półroczu 2021 r. wynosił 68%.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9079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909632"/>
              </p:ext>
            </p:extLst>
          </p:nvPr>
        </p:nvGraphicFramePr>
        <p:xfrm>
          <a:off x="754928" y="511276"/>
          <a:ext cx="10516975" cy="6036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6280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2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36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STAN ZAREJESTROWANYCH BEZROBOTNYCH OBYWATELI UKRAINY  NA DZIEŃ  30.06.2022 ROK – 49 OSÓB</a:t>
                      </a:r>
                    </a:p>
                  </a:txBody>
                  <a:tcPr marL="5579" marR="5579" marT="5579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u="none" strike="noStrike" dirty="0">
                          <a:effectLst/>
                        </a:rPr>
                        <a:t>Napływ do ewidencji  bezrobotnych obywateli Ukrainy  od 15.03.2022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4226273766"/>
                  </a:ext>
                </a:extLst>
              </a:tr>
              <a:tr h="161453">
                <a:tc>
                  <a:txBody>
                    <a:bodyPr/>
                    <a:lstStyle/>
                    <a:p>
                      <a:pPr algn="l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OGÓŁEM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KOBIETY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REJESTRACJE</a:t>
                      </a:r>
                    </a:p>
                  </a:txBody>
                  <a:tcPr marL="5579" marR="5579" marT="557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152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144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97535346"/>
                  </a:ext>
                </a:extLst>
              </a:tr>
              <a:tr h="2052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Aktywizacja zawodowa – usługi i instrumenty rynku pracy, na które zostali skierowani bezrobotni obywatele Ukrainy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ROBOTY PUBLICZNE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6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PRACE INTERWENCYJNE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REFUNDACJA KOSZTÓW DOPOSAŻENIA LUB WYPOSAŻENIA STANOWISKA PRACY</a:t>
                      </a: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5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SZKOLENIA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82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79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STAŻE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OGÓŁEM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3442541761"/>
                  </a:ext>
                </a:extLst>
              </a:tr>
              <a:tr h="2052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Odpływ – przyczyny wyrejestrowania z ewidencji bezrobotnych obywateli Ukrainy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290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WNIOSEK O WYREJESTROWANIE Z EWIDENCJI BEZROBOTNYCH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POWRÓT DO UKRAINY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290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PRZERWANIE STAŻU/SZKOLENIA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290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PODJĘCIE PRACY</a:t>
                      </a: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34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34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796211313"/>
                  </a:ext>
                </a:extLst>
              </a:tr>
              <a:tr h="32290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OGÓŁEM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2284345604"/>
                  </a:ext>
                </a:extLst>
              </a:tr>
              <a:tr h="20524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Wykształcenie rejestrujących się bezrobotnych obywateli Ukrainy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WYŻSZE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84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82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POLICEALNE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OGÓLNOKSZTAŁCĄCE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ŚREDNIE ZAWODOWE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41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ZAWODOWE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PODSTAWOWE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6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794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</a:rPr>
                        <a:t>OGÓŁEM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152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144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79" marR="5579" marT="5579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Tytuł 1"/>
          <p:cNvSpPr txBox="1">
            <a:spLocks/>
          </p:cNvSpPr>
          <p:nvPr/>
        </p:nvSpPr>
        <p:spPr>
          <a:xfrm>
            <a:off x="754928" y="68366"/>
            <a:ext cx="10516974" cy="3589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800" b="1" dirty="0"/>
              <a:t>REJESTRACJA I AKTYWIZACJA ZAWODOWA BEZROBOTNYCH OBYWATELI UKRAINY W I PÓŁROCZU 2022 ROKU </a:t>
            </a:r>
          </a:p>
        </p:txBody>
      </p:sp>
      <p:sp>
        <p:nvSpPr>
          <p:cNvPr id="4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943886" y="6507561"/>
            <a:ext cx="2743200" cy="252161"/>
          </a:xfrm>
        </p:spPr>
        <p:txBody>
          <a:bodyPr/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794545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57129" y="61632"/>
            <a:ext cx="9887484" cy="598524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>
            <a:normAutofit fontScale="90000"/>
          </a:bodyPr>
          <a:lstStyle/>
          <a:p>
            <a:r>
              <a:rPr lang="pl-PL" sz="2000" b="1" dirty="0"/>
              <a:t>RYNEK PRACY ORAZ REALIZACJA USŁUG POŚREDNICTWA PRACY I PORADNICTWA ZAWODOWEGO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57129" y="913302"/>
            <a:ext cx="9819117" cy="5400429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pl-PL" sz="1200" dirty="0"/>
              <a:t>W porównaniu do analogicznego okresu 2021 roku  w  I półroczu 2022 r. sytuacja na rynku pracy  uległa poprawie. Łącznie  w I półroczu 2022 roku  pracodawcy i przedsiębiorcy zgłosili 794 wolne miejsca pracy  i aktywizacji zawodowej, podczas gdy w analogicznym okresie 2021 r. było ich 669 tj. o 125 ofert pracy mniej,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1200" dirty="0"/>
              <a:t>334 oferty pracy tj. 42,1% ogółu złożonych dotyczyły zatrudnienia subsydiowanego ze środków Funduszu Pracy realizowanego w ramach prac interwencyjnych, robót publicznych, refundacji kosztów doposażenia lub wyposażenia stanowiska pracy a także aktywizacji bezrobotnych poprzez staż lub prace społecznie użyteczne,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l-PL" sz="1200" dirty="0"/>
              <a:t>większość pracodawców na bieżąco uzupełniała braki kadrowe a część z nich w szczególności firmy produkcyjne najczęściej poszukiwały pracowników produkcji, w tym zgłaszały zapotrzebowanie na pakowaczy. Część pracodawców i przedsiębiorców informowała również pośredników pracy, że w związku ze wzrostem inflacji priorytetem jest utrzymanie płynności finansowej firm. W większości przypadków firmy informowały o dużym zapotrzebowaniu na wykwalifikowanych pracowników budowlanych, w tym dekarzy, murarzy, brukarzy oraz pracowników prac wykończeniowych.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1200" dirty="0"/>
              <a:t>bilans wyrejestrowań, ofert pracy i podjęć pracy  w I półroczu 2021  i  2022 przedstawia poniższe zestawienie:</a:t>
            </a:r>
          </a:p>
          <a:p>
            <a:endParaRPr lang="pl-PL" sz="125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13</a:t>
            </a:fld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7E4745D-902F-4D9D-8A03-EA13733E4D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474877"/>
              </p:ext>
            </p:extLst>
          </p:nvPr>
        </p:nvGraphicFramePr>
        <p:xfrm>
          <a:off x="1085320" y="3485123"/>
          <a:ext cx="9690925" cy="264681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22888">
                  <a:extLst>
                    <a:ext uri="{9D8B030D-6E8A-4147-A177-3AD203B41FA5}">
                      <a16:colId xmlns:a16="http://schemas.microsoft.com/office/drawing/2014/main" val="3787597419"/>
                    </a:ext>
                  </a:extLst>
                </a:gridCol>
                <a:gridCol w="1012099">
                  <a:extLst>
                    <a:ext uri="{9D8B030D-6E8A-4147-A177-3AD203B41FA5}">
                      <a16:colId xmlns:a16="http://schemas.microsoft.com/office/drawing/2014/main" val="1142387085"/>
                    </a:ext>
                  </a:extLst>
                </a:gridCol>
                <a:gridCol w="1710166">
                  <a:extLst>
                    <a:ext uri="{9D8B030D-6E8A-4147-A177-3AD203B41FA5}">
                      <a16:colId xmlns:a16="http://schemas.microsoft.com/office/drawing/2014/main" val="1043226832"/>
                    </a:ext>
                  </a:extLst>
                </a:gridCol>
                <a:gridCol w="1161443">
                  <a:extLst>
                    <a:ext uri="{9D8B030D-6E8A-4147-A177-3AD203B41FA5}">
                      <a16:colId xmlns:a16="http://schemas.microsoft.com/office/drawing/2014/main" val="1637932763"/>
                    </a:ext>
                  </a:extLst>
                </a:gridCol>
                <a:gridCol w="1161443">
                  <a:extLst>
                    <a:ext uri="{9D8B030D-6E8A-4147-A177-3AD203B41FA5}">
                      <a16:colId xmlns:a16="http://schemas.microsoft.com/office/drawing/2014/main" val="686400699"/>
                    </a:ext>
                  </a:extLst>
                </a:gridCol>
                <a:gridCol w="1161443">
                  <a:extLst>
                    <a:ext uri="{9D8B030D-6E8A-4147-A177-3AD203B41FA5}">
                      <a16:colId xmlns:a16="http://schemas.microsoft.com/office/drawing/2014/main" val="2600842214"/>
                    </a:ext>
                  </a:extLst>
                </a:gridCol>
                <a:gridCol w="1161443">
                  <a:extLst>
                    <a:ext uri="{9D8B030D-6E8A-4147-A177-3AD203B41FA5}">
                      <a16:colId xmlns:a16="http://schemas.microsoft.com/office/drawing/2014/main" val="2603467922"/>
                    </a:ext>
                  </a:extLst>
                </a:gridCol>
              </a:tblGrid>
              <a:tr h="6533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Wyszczególnienie 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Wyrejestrowania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Oferty pracy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Podjęcia pracy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064895"/>
                  </a:ext>
                </a:extLst>
              </a:tr>
              <a:tr h="415081">
                <a:tc vMerge="1">
                  <a:txBody>
                    <a:bodyPr/>
                    <a:lstStyle/>
                    <a:p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5995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4029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II 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184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182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1050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III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222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177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8888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229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266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126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5799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215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221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4402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192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184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3547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Razem: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224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643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BD912-3696-4440-8B44-F7B86F0AA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202723"/>
            <a:ext cx="5008605" cy="5518752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1100" dirty="0"/>
              <a:t>W celu pozyskania wolnych miejsc zatrudnienia i aktywizacji zawodowej pośrednicy pracy w I półroczu 2022 roku przeprowadzili 424 kontakty telefoniczne z pracodawcami. Szczegółowe informacje dotyczące liczby wolnych miejsc pracy i aktywizacji zawodowej najczęściej występujących w I półroczu 2022 roku przedstawia zamieszczona obok tabela,</a:t>
            </a: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1100" dirty="0"/>
              <a:t>w trakcie przeprowadzonych kontaktów telefonicznych przedsiębiorcy wskazywali na nowe okoliczności utrudniające prowadzenie działalności gospodarczej tj. wojna w Ukrainie, wysokie koszty zatrudnienia, wysoka inflacja, wysokie stopy procentowe, problemy z funkcjonowaniem łańcuchów dostaw, wysokie koszty energii a także odpływ pracowników obywateli Ukrainy, którzy świadczyli pracę w zawodach, w których są trudności w pozyskaniu nowych wykwalifikowanych kandydatów (kierowcy, pracownicy budowlani, pracownicy produkcji itp.). Pośrednicy pracy ustalili również, że przedsiębiorcy są zainteresowani bieżącym uzupełnianiem braków kadrowych, w szczególności poszukują specjalistów a także podejmują działania aby nie ograniczać dotychczasowego zatrudnienia, </a:t>
            </a: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1100" dirty="0"/>
              <a:t>część firm budowalnych wyraziła obawy związane z realizacją podpisanych umów, wynikające głównie ze wzrostu cen materiałów budowlanych, natomiast  przedsiębiorcy branży spożywczej zasygnalizowali spadek sprzedaży artykułów cukierniczych, co ma wpływ na wielkość produkcji i ilości zamówień, </a:t>
            </a: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pl-PL" sz="1100" dirty="0"/>
              <a:t>pośrednicy pracy na zgłoszone wolne miejsca pracy i aktywizacji zawodowej wydali bezrobotnym 827 skierowań do pracy, na podstawie których 614 osób podjęło zatrudnienie lub zostało wyłączonych z ewidencji osób bezrobotnych,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1100" dirty="0"/>
              <a:t>jeden pracodawca zawiadomił Urząd o planowanych zwolnieniach grupowych na terenie całej Polski tj. PKO Bank Polski S.A. – zwolnienia nie dotyczyły pracowników z powiatu wałeckiego,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lang="pl-PL" sz="1100" dirty="0"/>
              <a:t>w I półroczu 2022 r. z usługi poradnictwa zawodowego skorzystały łącznie 432 osoby bezrobotne, którym udzielono wsparcia w formie indywidualnej lub grupowej. Dodatkowo doradca zawodowy sporządził 15 opinii doradczych umożliwiających zaproponowanie osobie bezrobotnej odpowiednio dobranej usługi lub instrumentu rynku pracy a także zostało przygotowanych wspólnie z osobami  bezrobotnymi 12 kwestionariuszy zainteresowań zawodowych, 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6671DBF-1D05-4E12-BCED-AF3DC4DB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88ABE3F4-38A9-43E5-AA9A-A10E3522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07" y="339968"/>
            <a:ext cx="11323177" cy="682137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>
            <a:normAutofit/>
          </a:bodyPr>
          <a:lstStyle/>
          <a:p>
            <a:pPr algn="ctr"/>
            <a:r>
              <a:rPr lang="pl-PL" sz="2000" b="1" dirty="0"/>
              <a:t>RYNEK PRACY ORAZ REALIZACJA USŁUG </a:t>
            </a:r>
            <a:br>
              <a:rPr lang="pl-PL" sz="2000" b="1" dirty="0"/>
            </a:br>
            <a:r>
              <a:rPr lang="pl-PL" sz="2000" b="1" dirty="0"/>
              <a:t>POŚREDNICTWA PRACY I PORADNICTWA ZAWODOWEGO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99668"/>
              </p:ext>
            </p:extLst>
          </p:nvPr>
        </p:nvGraphicFramePr>
        <p:xfrm>
          <a:off x="5564433" y="2384711"/>
          <a:ext cx="6273340" cy="38964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83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2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6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1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/>
                        <a:t>Lp. </a:t>
                      </a:r>
                      <a:endParaRPr lang="pl-PL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000" b="1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/>
                        <a:t>Nazwa zawodu </a:t>
                      </a:r>
                      <a:endParaRPr lang="pl-PL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/>
                        <a:t>Liczba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/>
                        <a:t>wolnych miejsc pracy ogółem </a:t>
                      </a:r>
                      <a:endParaRPr lang="pl-PL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/>
                        <a:t> Liczba wolnych miejsc</a:t>
                      </a:r>
                      <a:r>
                        <a:rPr lang="pl-PL" sz="1000" b="1" baseline="0" dirty="0"/>
                        <a:t> </a:t>
                      </a:r>
                      <a:r>
                        <a:rPr lang="pl-PL" sz="1000" b="1" dirty="0"/>
                        <a:t>pracy niesubsydiowanych </a:t>
                      </a:r>
                      <a:endParaRPr lang="pl-PL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000" b="1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 dirty="0"/>
                        <a:t>Liczba wolnych miejsc</a:t>
                      </a:r>
                      <a:r>
                        <a:rPr lang="pl-PL" sz="1000" b="1" baseline="0" dirty="0"/>
                        <a:t> </a:t>
                      </a:r>
                      <a:r>
                        <a:rPr lang="pl-PL" sz="1000" b="1" dirty="0"/>
                        <a:t>pracy subsydiowanych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 1.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/>
                        <a:t>Robotnik gospodarczy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100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99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 2.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/>
                        <a:t>Pracownik administracyjny, pracownik biurowy,  księgowy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53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3.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/>
                        <a:t>Sprzedawca stacjonarny i </a:t>
                      </a:r>
                      <a:r>
                        <a:rPr lang="pl-PL" sz="1000" b="1" dirty="0" err="1"/>
                        <a:t>ecommerce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3.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/>
                        <a:t>Sortowacz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36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36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0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5.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000" b="1" kern="0" dirty="0"/>
                        <a:t>Kucharz , pomoc kuchenna</a:t>
                      </a:r>
                      <a:endParaRPr lang="pl-PL" sz="1000" b="1" kern="0" dirty="0">
                        <a:solidFill>
                          <a:srgbClr val="2E74B5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16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6.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000" b="1" kern="0" dirty="0"/>
                        <a:t>Opiekunka dziecięca i  sprawująca nadzór nad  dziećmi  w drodze do szkoły</a:t>
                      </a:r>
                      <a:endParaRPr lang="pl-PL" sz="1000" b="1" kern="0" dirty="0">
                        <a:solidFill>
                          <a:srgbClr val="2E74B5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5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/>
                        <a:t>7. </a:t>
                      </a:r>
                      <a:endParaRPr lang="pl-PL" sz="1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/>
                        <a:t>Pracownik budowlany , dekarz , brukarz, murarz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46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36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10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latin typeface="Calibri"/>
                          <a:ea typeface="Calibri"/>
                          <a:cs typeface="Times New Roman"/>
                        </a:rPr>
                        <a:t>pakowacz</a:t>
                      </a: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/>
                        <a:t>ślusarz</a:t>
                      </a:r>
                      <a:endParaRPr lang="pl-PL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7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26633" marR="266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l-PL" sz="1000" b="1" kern="0" dirty="0"/>
                        <a:t>tapicer</a:t>
                      </a:r>
                      <a:endParaRPr lang="pl-PL" sz="1000" b="1" kern="0" dirty="0">
                        <a:solidFill>
                          <a:srgbClr val="2E74B5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285" marR="352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11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11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/>
                        <a:t>0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85" marR="3528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6032351" y="1712640"/>
            <a:ext cx="5401768" cy="40011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1000" b="1" dirty="0"/>
              <a:t>LICZBA WOLNYCH MIEJSC PRACY I AKTYWIZACJI ZAWODOWEJ W</a:t>
            </a:r>
            <a:r>
              <a:rPr lang="pl-PL" sz="1000" b="1" i="1" dirty="0"/>
              <a:t> </a:t>
            </a:r>
            <a:r>
              <a:rPr lang="pl-PL" sz="1000" b="1" dirty="0"/>
              <a:t>I PÓŁROCZU 2022 R. WEDŁUG  ZAWODÓW  I NAJCZĘŚCIEJ WYSTĘPUJĄCEGO ZAPOTRZEBOWANIA NA PRACOWNIKÓW :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828143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3553" y="152400"/>
            <a:ext cx="7776864" cy="8255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pl-PL" sz="2700" b="1" dirty="0"/>
            </a:br>
            <a:br>
              <a:rPr lang="pl-PL" sz="2700" b="1" dirty="0"/>
            </a:br>
            <a:r>
              <a:rPr lang="pl-PL" sz="3200" b="1" dirty="0"/>
              <a:t> ZATRUDNIENIE CUDZOZIEMCÓW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9959" y="1484481"/>
            <a:ext cx="4687330" cy="597754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000" dirty="0"/>
              <a:t>W I półroczu 2022 r. Urząd zarejestrował 195 oświadczeń o powierzeniu pracy cudzoziemcom (I półrocze  2021 r. -  444). Spadek ilości zarejestrowanych oświadczeń wynika z  art. 22 ustawy z dnia 12 marca 2022r. o pomocy obywatelom Ukrainy w związku z konfliktem zbrojnym na terytorium tego państwa (Dz.U z 2022r. poz. 583 z </a:t>
            </a:r>
            <a:r>
              <a:rPr lang="pl-PL" sz="1000" dirty="0" err="1"/>
              <a:t>późn</a:t>
            </a:r>
            <a:r>
              <a:rPr lang="pl-PL" sz="1000" dirty="0"/>
              <a:t>. zm.), który uprościł zatrudnienie obywateli Ukrainy legalnie przebywających  po 24 lutego 2022 r.  w Polsce,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000" dirty="0"/>
              <a:t>obowiązkiem pracodawcy wynikającym z w/w przepisów prawa jest zgłoszenie powiatowemu urzędowi pracy poprzez portal praca.gov.pl zatrudnienia obywatela Ukrainy w ciągu 14 dni od dnia zawarcia z nim umowy o pracę,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000" dirty="0"/>
              <a:t>w oparciu o analizę dokonanych zgłoszeń Urząd ustalił, iż 114 obywateli Ukrainy uzyskało w I półroczu 2022 r. legalne zatrudnienie, bez konieczności dodatkowej rejestracji w Urzędzie oświadczeń dotyczących powierzenia im zatrudnienia,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000" dirty="0"/>
              <a:t>najwięcej zarejestrowano oświadczeń powierzających cudzoziemcom pracę w zawodach związanych z wykonywaniem prac prostych, niewymagających  kwalifikacji zawodowych, na które pracodawcy nie pozyskali pracownika polskiego, a także w zawodach wymagających posiadania  kwalifikacji, umiejętności  i uprawnień  zawodowych, na które istnieje zapotrzebowanie na lokalnym rynku pracy (zawody deficytowe),  w szczególności kierowców samochodów ciężarowych i dostawczych w transporcie międzynarodowym i  szwaczek,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000" dirty="0"/>
              <a:t>urząd sporządził w I półroczu 2022 r. 16 informacji Starosty o braku możliwości zaspokojenia potrzeb kadrowych pracodawcy, między innymi w zawodach takich jak: sortowacz odpadów, tapicer, </a:t>
            </a:r>
            <a:r>
              <a:rPr lang="pl-PL" sz="1000" dirty="0" err="1"/>
              <a:t>tartacznik</a:t>
            </a:r>
            <a:r>
              <a:rPr lang="pl-PL" sz="1000" dirty="0"/>
              <a:t>, operator maszyn  i urządzeń do obróbki plastycznej, kierowca mechanik, technik masażysta, koordynator projektów unijnych itp. Informacje te poprzedzone były weryfikacją zarejestrowanych w Urzędzie bezrobotnych, przedstawieniem tym osobom w pierwszej kolejności oferty pracy a dopiero wydaniem pracodawcy informacji,  na podstawie  której była możliwość ubiegania się o zatrudnienie cudzoziemca,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000" dirty="0"/>
              <a:t> w badanym okresie do Urzędu wpłynęły 3 wnioski o wydanie zezwolenia na pracę sezonową cudzoziemców, w ramach których umorzono postępowanie.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15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15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15</a:t>
            </a:fld>
            <a:endParaRPr lang="pl-PL"/>
          </a:p>
        </p:txBody>
      </p:sp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3840863562"/>
              </p:ext>
            </p:extLst>
          </p:nvPr>
        </p:nvGraphicFramePr>
        <p:xfrm>
          <a:off x="5097290" y="1240953"/>
          <a:ext cx="6542773" cy="4772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5639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81001" y="115888"/>
            <a:ext cx="11628967" cy="3027362"/>
          </a:xfrm>
        </p:spPr>
        <p:txBody>
          <a:bodyPr rtlCol="0">
            <a:normAutofit/>
          </a:bodyPr>
          <a:lstStyle/>
          <a:p>
            <a:pPr marL="274320" indent="-274320" algn="ctr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pl-PL" altLang="pl-PL" sz="1400" b="1" dirty="0"/>
              <a:t>KRAJOWY FUNDUSZ SZKOLENIOWY W I PÓŁROCZU 2022 ROKU </a:t>
            </a:r>
          </a:p>
          <a:p>
            <a:pPr marL="274320" indent="-274320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pl-PL" altLang="pl-PL" sz="1000" b="1" dirty="0"/>
              <a:t>Łączna kwota środków Krajowego Funduszu Szkoleniowego przeznaczona w 2022 roku na finansowanie  kształcenia ustawicznego pracodawców i pracowników  wyniosła 272.154,00 zł, </a:t>
            </a:r>
          </a:p>
          <a:p>
            <a:pPr marL="274320" indent="-274320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pl-PL" altLang="pl-PL" sz="1000" b="1" dirty="0"/>
              <a:t>w tym na kształcenie zgodne z ustalonymi przez Ministerstwo </a:t>
            </a:r>
            <a:r>
              <a:rPr lang="pl-PL" sz="1000" b="1" dirty="0"/>
              <a:t>Rozwoju, Pracy i Technologii priorytetami wydatkowania środków KFS w 2022 roku (195.000,00 zł)</a:t>
            </a:r>
            <a:r>
              <a:rPr lang="pl-PL" altLang="pl-PL" sz="1000" b="1" dirty="0"/>
              <a:t>:</a:t>
            </a:r>
          </a:p>
          <a:p>
            <a:pPr>
              <a:defRPr/>
            </a:pPr>
            <a:r>
              <a:rPr lang="pl-PL" sz="1000" dirty="0"/>
              <a:t>wsparcie kształcenia ustawicznego osób zatrudnionych w firmach, które na skutek pandemii  COVID-19, musiały podjąć działania w celu dostosowania się do zmienionej sytuacji rynkowej, </a:t>
            </a:r>
          </a:p>
          <a:p>
            <a:pPr>
              <a:defRPr/>
            </a:pPr>
            <a:r>
              <a:rPr lang="pl-PL" sz="1000" dirty="0"/>
              <a:t> wsparcie kształcenia ustawicznego osób powracających na rynek pracy po przerwie związanej ze sprawowaniem opieki nad dzieckiem,</a:t>
            </a:r>
          </a:p>
          <a:p>
            <a:pPr>
              <a:defRPr/>
            </a:pPr>
            <a:r>
              <a:rPr lang="pl-PL" sz="1000" dirty="0"/>
              <a:t> wsparcie kształcenia ustawicznego w zidentyfikowanych w danym powiecie lub województwie zawodach deficytowych,</a:t>
            </a:r>
          </a:p>
          <a:p>
            <a:pPr>
              <a:defRPr/>
            </a:pPr>
            <a:r>
              <a:rPr lang="pl-PL" sz="1000" dirty="0"/>
              <a:t> wsparcie kształcenia ustawicznego osób pracujących będących członkami rodzin wielodzietnych,</a:t>
            </a:r>
          </a:p>
          <a:p>
            <a:pPr>
              <a:defRPr/>
            </a:pPr>
            <a:r>
              <a:rPr lang="pl-PL" sz="1000" dirty="0"/>
              <a:t> wsparcie kształcenia ustawicznego pracowników Centrów Integracji Społecznej, Klubów Integracji Społecznej, Warsztatów Terapii Zajęciowej, Zakładów Aktywności Zawodowej, członków lub pracowników spółdzielni socjalnych oraz pracowników zatrudnionych  w podmiotach posiadających status przedsiębiorstwa społecznego wskazanych na liście/rejestrze przedsiębiorstw społecznych prowadzonym przez </a:t>
            </a:r>
            <a:r>
              <a:rPr lang="pl-PL" sz="1000" dirty="0" err="1"/>
              <a:t>MRiPS</a:t>
            </a:r>
            <a:r>
              <a:rPr lang="pl-PL" sz="1000" dirty="0"/>
              <a:t>,</a:t>
            </a:r>
          </a:p>
          <a:p>
            <a:pPr>
              <a:defRPr/>
            </a:pPr>
            <a:r>
              <a:rPr lang="pl-PL" sz="1000" dirty="0"/>
              <a:t> wsparcie kształcenia ustawicznego w związku z zastosowaniem w firmach nowych technologii i narzędzi pracy, w tym także technologii i narzędzi cyfrowych oraz podnoszenie kompetencji cyfrowych,</a:t>
            </a:r>
          </a:p>
          <a:p>
            <a:pPr>
              <a:defRPr/>
            </a:pPr>
            <a:r>
              <a:rPr lang="pl-PL" sz="1000" dirty="0"/>
              <a:t> wsparcie kształcenia ustawicznego osób pracujących w branży motoryzacyjnej.</a:t>
            </a:r>
          </a:p>
          <a:p>
            <a:pPr>
              <a:buFont typeface="Wingdings 2" pitchFamily="18" charset="2"/>
              <a:buNone/>
              <a:defRPr/>
            </a:pPr>
            <a:endParaRPr lang="pl-PL" sz="800" dirty="0"/>
          </a:p>
          <a:p>
            <a:pPr marL="274320" indent="-274320" algn="just" eaLnBrk="1" fontAlgn="auto" hangingPunct="1">
              <a:spcBef>
                <a:spcPct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pl-PL" altLang="pl-PL" sz="900" dirty="0"/>
              <a:t>	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pl-PL" altLang="pl-PL" sz="2000" dirty="0"/>
          </a:p>
        </p:txBody>
      </p:sp>
      <p:sp>
        <p:nvSpPr>
          <p:cNvPr id="6" name="Prostokąt 5"/>
          <p:cNvSpPr/>
          <p:nvPr/>
        </p:nvSpPr>
        <p:spPr>
          <a:xfrm>
            <a:off x="381000" y="2505996"/>
            <a:ext cx="11239500" cy="18004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pl-PL" altLang="pl-PL" sz="2400" b="1" dirty="0"/>
            </a:br>
            <a:r>
              <a:rPr lang="pl-PL" altLang="pl-PL" sz="1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l-PL" altLang="pl-PL" sz="1000" b="1" dirty="0">
                <a:latin typeface="+mn-lt"/>
              </a:rPr>
              <a:t>ustalonymi przez Radę Rynku Pracy priorytetami wydatkowania środków rezerwy KFS w 2022 roku (77.154.00,00 zł):</a:t>
            </a:r>
          </a:p>
          <a:p>
            <a:pPr>
              <a:defRPr/>
            </a:pPr>
            <a:endParaRPr lang="pl-PL" altLang="pl-PL" sz="1000" dirty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pl-PL" sz="1000" dirty="0"/>
              <a:t>            wsparcie kształcenia ustawicznego osób po 45 roku życia,</a:t>
            </a:r>
          </a:p>
          <a:p>
            <a:pPr>
              <a:defRPr/>
            </a:pPr>
            <a:endParaRPr lang="pl-PL" sz="1000" dirty="0"/>
          </a:p>
          <a:p>
            <a:pPr>
              <a:buFont typeface="Arial" pitchFamily="34" charset="0"/>
              <a:buChar char="•"/>
              <a:defRPr/>
            </a:pPr>
            <a:r>
              <a:rPr lang="pl-PL" sz="1000" dirty="0"/>
              <a:t>            wsparcie kształcenia ustawicznego osób z orzeczonym stopniem niepełnosprawności,</a:t>
            </a:r>
          </a:p>
          <a:p>
            <a:pPr>
              <a:defRPr/>
            </a:pPr>
            <a:endParaRPr lang="pl-PL" sz="1000" dirty="0"/>
          </a:p>
          <a:p>
            <a:pPr>
              <a:buFont typeface="Arial" pitchFamily="34" charset="0"/>
              <a:buChar char="•"/>
              <a:defRPr/>
            </a:pPr>
            <a:r>
              <a:rPr lang="pl-PL" sz="1000" dirty="0"/>
              <a:t>            wsparcie kształcenia ustawicznego skierowane do pracodawców zatrudniających cudzoziemców.</a:t>
            </a:r>
          </a:p>
          <a:p>
            <a:pPr>
              <a:defRPr/>
            </a:pPr>
            <a:br>
              <a:rPr lang="pl-PL" sz="900" dirty="0"/>
            </a:br>
            <a:r>
              <a:rPr lang="pl-PL" sz="900" dirty="0"/>
              <a:t> 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00589"/>
              </p:ext>
            </p:extLst>
          </p:nvPr>
        </p:nvGraphicFramePr>
        <p:xfrm>
          <a:off x="381000" y="4500563"/>
          <a:ext cx="11049076" cy="159279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4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0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16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01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0896">
                <a:tc rowSpan="2">
                  <a:txBody>
                    <a:bodyPr/>
                    <a:lstStyle/>
                    <a:p>
                      <a:pPr algn="ctr"/>
                      <a:r>
                        <a:rPr lang="pl-PL" sz="900" dirty="0"/>
                        <a:t>Ilość złożonych wniosków </a:t>
                      </a:r>
                    </a:p>
                  </a:txBody>
                  <a:tcPr marL="91455" marR="91455" marT="45734" marB="45734"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900" dirty="0"/>
                        <a:t>Wnioski rozpatrzone pozytywnie</a:t>
                      </a:r>
                    </a:p>
                  </a:txBody>
                  <a:tcPr marL="91455" marR="91455" marT="45734" marB="45734" anchor="ctr" anchorCtr="1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/>
                        <a:t>Wnioski rozpatrzone negatywnie</a:t>
                      </a:r>
                    </a:p>
                    <a:p>
                      <a:pPr algn="ctr"/>
                      <a:endParaRPr lang="pl-PL" sz="900" dirty="0"/>
                    </a:p>
                  </a:txBody>
                  <a:tcPr marL="91455" marR="91455" marT="45734" marB="45734"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900" dirty="0"/>
                        <a:t>Wnioski bez rozpatrzenia</a:t>
                      </a:r>
                    </a:p>
                  </a:txBody>
                  <a:tcPr marL="91455" marR="91455" marT="45734" marB="45734"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900" dirty="0"/>
                        <a:t>Rezygnacja pracodawcy</a:t>
                      </a:r>
                    </a:p>
                  </a:txBody>
                  <a:tcPr marL="91455" marR="91455" marT="45734" marB="45734"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900" dirty="0"/>
                        <a:t>Ilość zawartych umów</a:t>
                      </a:r>
                    </a:p>
                  </a:txBody>
                  <a:tcPr marL="91455" marR="91455" marT="45734" marB="45734"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Liczba osób uczestniczących w kształceniu</a:t>
                      </a:r>
                    </a:p>
                  </a:txBody>
                  <a:tcPr marL="91455" marR="91455" marT="45734" marB="45734"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54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pracodawcy</a:t>
                      </a:r>
                      <a:endParaRPr lang="pl-PL" sz="1200" b="1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pracownicy</a:t>
                      </a:r>
                      <a:endParaRPr lang="pl-PL" sz="1200" b="1" dirty="0"/>
                    </a:p>
                  </a:txBody>
                  <a:tcPr marL="91455" marR="91455" marT="45734" marB="45734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0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44</a:t>
                      </a:r>
                      <a:endParaRPr lang="pl-PL" sz="1200" b="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23</a:t>
                      </a:r>
                    </a:p>
                    <a:p>
                      <a:pPr algn="ctr"/>
                      <a:endParaRPr lang="pl-PL" sz="1200" b="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</a:t>
                      </a:r>
                      <a:endParaRPr lang="pl-PL" sz="1200" b="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1</a:t>
                      </a:r>
                      <a:endParaRPr lang="pl-PL" sz="1200" b="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1</a:t>
                      </a:r>
                      <a:endParaRPr lang="pl-PL" sz="1200" b="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23               </a:t>
                      </a:r>
                      <a:endParaRPr lang="pl-PL" sz="800" dirty="0"/>
                    </a:p>
                    <a:p>
                      <a:pPr algn="ctr"/>
                      <a:endParaRPr lang="pl-PL" sz="1200" b="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  <a:p>
                      <a:pPr algn="ctr"/>
                      <a:r>
                        <a:rPr lang="pl-PL" sz="1200" dirty="0"/>
                        <a:t>8</a:t>
                      </a:r>
                    </a:p>
                    <a:p>
                      <a:pPr algn="ctr"/>
                      <a:r>
                        <a:rPr lang="pl-PL" sz="1000" dirty="0"/>
                        <a:t>     </a:t>
                      </a:r>
                      <a:endParaRPr lang="pl-PL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101</a:t>
                      </a:r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34" marB="45734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547"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marL="91455" marR="91455" marT="45734" marB="45734"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/>
                    </a:p>
                  </a:txBody>
                  <a:tcPr marL="91455" marR="91455" marT="45734" marB="45734"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Razem  109 osób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34" marB="45734" anchor="ctr" anchorCtr="1"/>
                </a:tc>
                <a:tc h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aśnienie prostokątne zaokrąglone 4"/>
          <p:cNvSpPr/>
          <p:nvPr/>
        </p:nvSpPr>
        <p:spPr>
          <a:xfrm rot="5400000">
            <a:off x="10086131" y="2582141"/>
            <a:ext cx="878050" cy="2000264"/>
          </a:xfrm>
          <a:prstGeom prst="wedgeRoundRectCallout">
            <a:avLst>
              <a:gd name="adj1" fmla="val -11097"/>
              <a:gd name="adj2" fmla="val 5426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b="1" dirty="0">
                <a:solidFill>
                  <a:schemeClr val="tx1"/>
                </a:solidFill>
              </a:rPr>
              <a:t>Średni koszt kształcenia jednej osoby: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900" b="1" dirty="0">
                <a:solidFill>
                  <a:schemeClr val="tx1"/>
                </a:solidFill>
              </a:rPr>
              <a:t>2.091,80 zł</a:t>
            </a:r>
          </a:p>
        </p:txBody>
      </p:sp>
      <p:sp>
        <p:nvSpPr>
          <p:cNvPr id="7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pl-PL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63504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26539" y="479035"/>
            <a:ext cx="11738919" cy="6179684"/>
          </a:xfrm>
        </p:spPr>
        <p:txBody>
          <a:bodyPr>
            <a:normAutofit fontScale="25000" lnSpcReduction="200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dirty="0">
                <a:cs typeface="Times New Roman" pitchFamily="18" charset="0"/>
              </a:rPr>
              <a:t>W I półroczu 2022r. Urząd rozpoczął realizację  dwóch projektów pilotażowych „KIERUNEK PRACA” oraz  „VOUCHER ZATRUDNIENIOWY”.</a:t>
            </a:r>
            <a:endParaRPr lang="pl-PL" sz="4400" b="1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4400" b="1" u="sng" dirty="0">
                <a:cs typeface="Times New Roman" pitchFamily="18" charset="0"/>
              </a:rPr>
              <a:t>KIERUNEK PRACA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CEL PROJEKTU </a:t>
            </a:r>
            <a:r>
              <a:rPr lang="pl-PL" sz="4400" dirty="0">
                <a:cs typeface="Times New Roman" pitchFamily="18" charset="0"/>
              </a:rPr>
              <a:t>- zwiększenie zdolności do zatrudnienia wśród 15 osób bezrobotnych i poszukujących pracy mieszkających na terenach zagrożonych marginalizacją lub w miastach średnich tracących funkcje społeczno-gospodarcze oraz wsparcie pracodawców w tworzeniu dla nich nowych miejsc pracy,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REALIZATOR PROJEKTU: </a:t>
            </a:r>
            <a:r>
              <a:rPr lang="pl-PL" sz="4400" dirty="0">
                <a:cs typeface="Times New Roman" pitchFamily="18" charset="0"/>
              </a:rPr>
              <a:t>Powiatowy Urząd Pracy w Wałczu, w ramach  umowy zawartej z Ministerstwem Rodziny i Polityki Społecznej,</a:t>
            </a:r>
            <a:endParaRPr lang="pl-PL" sz="4400" b="1" dirty="0"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OKRES REALIZACJI </a:t>
            </a:r>
            <a:r>
              <a:rPr lang="pl-PL" sz="4400" dirty="0">
                <a:cs typeface="Times New Roman" pitchFamily="18" charset="0"/>
              </a:rPr>
              <a:t>- od 01.04.2022r. do 30.11.2023r.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BENEFICJENCI</a:t>
            </a:r>
            <a:r>
              <a:rPr lang="pl-PL" sz="4400" dirty="0">
                <a:cs typeface="Times New Roman" pitchFamily="18" charset="0"/>
              </a:rPr>
              <a:t> - osoby bezrobotne i poszukujące pracy zarejestrowane w PUP w Wałczu oraz pracodawcy i przedsiębiorcy prowadzący działalność gospodarczą na terenie powiatu wałeckiego,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FORMA WSPARCIA - </a:t>
            </a:r>
            <a:r>
              <a:rPr lang="pl-PL" sz="4400" dirty="0">
                <a:cs typeface="Times New Roman" pitchFamily="18" charset="0"/>
              </a:rPr>
              <a:t>staż adaptacyjny, w tym:</a:t>
            </a:r>
          </a:p>
          <a:p>
            <a:pPr marL="358775" indent="-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>
                <a:cs typeface="Times New Roman" pitchFamily="18" charset="0"/>
              </a:rPr>
              <a:t>        - staż na okres 3-6 m-</a:t>
            </a:r>
            <a:r>
              <a:rPr lang="pl-PL" sz="4400" dirty="0" err="1">
                <a:cs typeface="Times New Roman" pitchFamily="18" charset="0"/>
              </a:rPr>
              <a:t>cy</a:t>
            </a:r>
            <a:r>
              <a:rPr lang="pl-PL" sz="4400" dirty="0">
                <a:cs typeface="Times New Roman" pitchFamily="18" charset="0"/>
              </a:rPr>
              <a:t> (stypendium w wysokości 150% kwoty zasiłku dla bezrobotnego, refundacja kosztów opieki nad dzieckiem lub osobą zależną do 1.000,00zł./m-c, zwrot   kosztów przejazdu, dodatek dla opiekuna stażu do 700,00zł./m-c), </a:t>
            </a:r>
          </a:p>
          <a:p>
            <a:pPr marL="358775" indent="-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>
                <a:cs typeface="Times New Roman" pitchFamily="18" charset="0"/>
              </a:rPr>
              <a:t>        - szkolenie zawodowe w trakcie odbywania stażu dla 7 osób,   </a:t>
            </a:r>
          </a:p>
          <a:p>
            <a:pPr marL="358775" indent="-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>
                <a:cs typeface="Times New Roman" pitchFamily="18" charset="0"/>
              </a:rPr>
              <a:t>        - staż zawodowy na okres kolejnych 6 m-</a:t>
            </a:r>
            <a:r>
              <a:rPr lang="pl-PL" sz="4400" dirty="0" err="1">
                <a:cs typeface="Times New Roman" pitchFamily="18" charset="0"/>
              </a:rPr>
              <a:t>cy</a:t>
            </a:r>
            <a:r>
              <a:rPr lang="pl-PL" sz="4400" dirty="0">
                <a:cs typeface="Times New Roman" pitchFamily="18" charset="0"/>
              </a:rPr>
              <a:t> w formie zatrudnienia na podstawie umowy o pracę, w pełnym wymiarze czasu pracy (dodatek adaptacyjny dla stażysty wypłacany co drugi m-c w wysokości 400,00zł., refundacja kosztów opieki nad dzieckiem lub osobą zależną do 1.000,00zł./m-c, zwrot kosztów przejazdu),</a:t>
            </a:r>
          </a:p>
          <a:p>
            <a:pPr marL="358775" indent="-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>
                <a:cs typeface="Times New Roman" pitchFamily="18" charset="0"/>
              </a:rPr>
              <a:t>         - premia dla pracodawcy wypłacana w II transzach: I transza w wysokości 11.000,00zł. przyznawana po upływie 6 m-</a:t>
            </a:r>
            <a:r>
              <a:rPr lang="pl-PL" sz="4400" dirty="0" err="1">
                <a:cs typeface="Times New Roman" pitchFamily="18" charset="0"/>
              </a:rPr>
              <a:t>cy</a:t>
            </a:r>
            <a:r>
              <a:rPr lang="pl-PL" sz="4400" dirty="0">
                <a:cs typeface="Times New Roman" pitchFamily="18" charset="0"/>
              </a:rPr>
              <a:t> zatrudnienia, II transza w wysokości 3.000,00z zł. przekazana pracodawcy pod warunkiem kontynuowania zatrudnienia  przez pracownika przez kolejne co najmniej 3 m-ce.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WARTOŚĆ PROJEKTU </a:t>
            </a:r>
            <a:r>
              <a:rPr lang="pl-PL" sz="4400" dirty="0">
                <a:cs typeface="Times New Roman" pitchFamily="18" charset="0"/>
              </a:rPr>
              <a:t>- 615.400,00zł.</a:t>
            </a:r>
            <a:r>
              <a:rPr lang="pl-PL" sz="4400" b="1" dirty="0">
                <a:cs typeface="Times New Roman" pitchFamily="18" charset="0"/>
              </a:rPr>
              <a:t>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b="1" dirty="0">
                <a:cs typeface="Times New Roman" pitchFamily="18" charset="0"/>
              </a:rPr>
              <a:t>	</a:t>
            </a:r>
            <a:r>
              <a:rPr lang="pl-PL" sz="4400" dirty="0">
                <a:cs typeface="Times New Roman" pitchFamily="18" charset="0"/>
              </a:rPr>
              <a:t>W ramach powyższego projektu w terminie naboru  tj. </a:t>
            </a:r>
            <a:r>
              <a:rPr lang="pl-PL" sz="4400" dirty="0"/>
              <a:t>04.04.2022r.-06.05.2022r. , 21.06.2022r.-24.06.2022r. wnioski złożyło 15 pracodawców i przedsiębiorców. Z 13 podmiotami zostały zawarte umowy na organizację miejsca odbywania stażu adaptacyjnego. W okresie od 17.05.2022r. do 30.06.2022r. staż podjęło 15 osób bezrobotnych, w tym 9 mężczyzn i 6 kobiet w następujących zawodach: sprzedawca, magazynier, lakiernik proszkowy, pracownik budowlany, asystent prawny, robotnik gospodarczy, pracownik obsługi biura, opiekun klienta, specjalista ds. marketingu i handlu, pracownik produkcji drzewnej, monter konstrukcji stalowych</a:t>
            </a:r>
            <a:endParaRPr lang="pl-PL" sz="4400" b="1" dirty="0"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4400" b="1" u="sng" dirty="0">
                <a:cs typeface="Times New Roman" pitchFamily="18" charset="0"/>
              </a:rPr>
              <a:t>VOUCHER ZATRUDNIENIOWY</a:t>
            </a:r>
            <a:endParaRPr lang="pl-PL" sz="4400" u="sng" dirty="0"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CEL PROJEKTU </a:t>
            </a:r>
            <a:r>
              <a:rPr lang="pl-PL" sz="4400" dirty="0">
                <a:cs typeface="Times New Roman" pitchFamily="18" charset="0"/>
              </a:rPr>
              <a:t>- wsparcie 10 pracodawców z terenu powiatu wałeckiego w procesie zatrudnienia pracowników mieszkających na terenach zagrożonych marginalizacją lub w miastach średnich tracących funkcje społeczno-gospodarcze,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REALIZATOR PROJEKTU </a:t>
            </a:r>
            <a:r>
              <a:rPr lang="pl-PL" sz="4400" dirty="0">
                <a:cs typeface="Times New Roman" pitchFamily="18" charset="0"/>
              </a:rPr>
              <a:t>- Powiatowy Urząd Pracy  w Wałczu w partnerstwie z WUP w Szczecinie,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OKRES REALIZACJI </a:t>
            </a:r>
            <a:r>
              <a:rPr lang="pl-PL" sz="4400" dirty="0">
                <a:cs typeface="Times New Roman" pitchFamily="18" charset="0"/>
              </a:rPr>
              <a:t>- od 01.03.2022 r. do 31.07.2023 r.,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BENEFICJENCI</a:t>
            </a:r>
            <a:r>
              <a:rPr lang="pl-PL" sz="4400" dirty="0">
                <a:cs typeface="Times New Roman" pitchFamily="18" charset="0"/>
              </a:rPr>
              <a:t> - pracodawcy prowadzący działalność gospodarczą na terenie powiatu wałeckiego,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FORMA WSPARCIA-VOUCHER </a:t>
            </a:r>
            <a:r>
              <a:rPr lang="pl-PL" sz="4400" dirty="0">
                <a:cs typeface="Times New Roman" pitchFamily="18" charset="0"/>
              </a:rPr>
              <a:t>w wysokości 30.000,00zł. płatny w II transzach (I-18.000,00zł., II-12.000,00zł.) pod warunkiem zatrudnienia skierowanej przez PUP osoby bezrobotnej na podstawie umowy o pracę, w pełnym wymiarze czasu pracy, na okres minimum 12 m-</a:t>
            </a:r>
            <a:r>
              <a:rPr lang="pl-PL" sz="4400" dirty="0" err="1">
                <a:cs typeface="Times New Roman" pitchFamily="18" charset="0"/>
              </a:rPr>
              <a:t>cy</a:t>
            </a:r>
            <a:r>
              <a:rPr lang="pl-PL" sz="4400" dirty="0">
                <a:cs typeface="Times New Roman" pitchFamily="18" charset="0"/>
              </a:rPr>
              <a:t>  z przeznaczeniem na sfinansowanie kosztów utworzenia miejsca pracy i przygotowania nowego pracownika do pracy,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4400" b="1" dirty="0">
                <a:cs typeface="Times New Roman" pitchFamily="18" charset="0"/>
              </a:rPr>
              <a:t>WARTOŚĆ PROJEKTU </a:t>
            </a:r>
            <a:r>
              <a:rPr lang="pl-PL" sz="4400" dirty="0">
                <a:cs typeface="Times New Roman" pitchFamily="18" charset="0"/>
              </a:rPr>
              <a:t>- 325.000,00zł.</a:t>
            </a:r>
          </a:p>
          <a:p>
            <a:pPr marL="230400" indent="-23040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>
                <a:cs typeface="Times New Roman" pitchFamily="18" charset="0"/>
              </a:rPr>
              <a:t>       W ramach powyższego projektu w terminie naboru  od </a:t>
            </a:r>
            <a:r>
              <a:rPr lang="pl-PL" sz="4400" dirty="0"/>
              <a:t>06.04.2022r.do 15.04.2022r. wnioski złożyło 11 pracodawców, w tym z 8 spośród nich zostały podpisane umowy o przyznaniu Vouchera Zatrudnieniowego. Zatrudnienie uzyskało 10 osób bezrobotnych, w tym 9 kobiet i 1 mężczyzna w następujących zawodach: sprzedawca, stylistka paznokci, pomoc kuchenna, kelner/pomoc kuchenna, nauczyciel przedszkola, pracownik biurowy-statystyk. Wszyscy pracodawcy otrzymali I transzę vouchera w wysokości 18.000,00zł. dla każdego z nich oraz jeden także II transzę w kwocie 12.000,00zł.</a:t>
            </a:r>
          </a:p>
          <a:p>
            <a:pPr marL="0" indent="0">
              <a:buNone/>
            </a:pPr>
            <a:endParaRPr lang="pl-PL" sz="4000" dirty="0"/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pl-PL" sz="4800" dirty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8389" y="103148"/>
            <a:ext cx="11195221" cy="307777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PROJEKTY  </a:t>
            </a:r>
            <a:r>
              <a:rPr lang="pl-PL" sz="1400" b="1" dirty="0">
                <a:latin typeface="Times New Roman" pitchFamily="18" charset="0"/>
                <a:cs typeface="Times New Roman" pitchFamily="18" charset="0"/>
              </a:rPr>
              <a:t>PILOTAŻOWE</a:t>
            </a:r>
            <a:r>
              <a:rPr lang="pl-PL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Prostokąt 1"/>
          <p:cNvSpPr/>
          <p:nvPr/>
        </p:nvSpPr>
        <p:spPr>
          <a:xfrm>
            <a:off x="11553743" y="6128951"/>
            <a:ext cx="638257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039583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73621"/>
            <a:ext cx="12192000" cy="1040803"/>
          </a:xfr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800" b="1" dirty="0"/>
              <a:t>LIMIT ŚRODKÓW FUNDUSZU PRACY NA 2022 ROK</a:t>
            </a:r>
            <a:br>
              <a:rPr lang="pl-PL" sz="2800" b="1" dirty="0"/>
            </a:br>
            <a:r>
              <a:rPr lang="pl-PL" sz="2800" b="1" dirty="0">
                <a:solidFill>
                  <a:srgbClr val="FF0000"/>
                </a:solidFill>
              </a:rPr>
              <a:t>7.130.983,00 zł.,  w tym:</a:t>
            </a:r>
            <a:endParaRPr lang="pl-PL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987702"/>
              </p:ext>
            </p:extLst>
          </p:nvPr>
        </p:nvGraphicFramePr>
        <p:xfrm>
          <a:off x="0" y="1268760"/>
          <a:ext cx="12192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chemat blokowy: opóźnienie 2"/>
          <p:cNvSpPr/>
          <p:nvPr/>
        </p:nvSpPr>
        <p:spPr>
          <a:xfrm>
            <a:off x="0" y="1268760"/>
            <a:ext cx="2735627" cy="2160240"/>
          </a:xfrm>
          <a:prstGeom prst="flowChartDelay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/>
              <a:t>1.</a:t>
            </a:r>
            <a:r>
              <a:rPr lang="pl-PL" b="1" dirty="0"/>
              <a:t> </a:t>
            </a:r>
            <a:r>
              <a:rPr lang="pl-PL" sz="1200" dirty="0"/>
              <a:t>Programy na rzecz promocji zatrudnienia, łagodzenia skutków bezrobocia i aktywizacji zawodowej</a:t>
            </a:r>
          </a:p>
        </p:txBody>
      </p:sp>
      <p:sp>
        <p:nvSpPr>
          <p:cNvPr id="5" name="Schemat blokowy: opóźnienie 4"/>
          <p:cNvSpPr/>
          <p:nvPr/>
        </p:nvSpPr>
        <p:spPr>
          <a:xfrm>
            <a:off x="0" y="5661248"/>
            <a:ext cx="1867989" cy="1008112"/>
          </a:xfrm>
          <a:prstGeom prst="flowChartDelay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/>
              <a:t>4. </a:t>
            </a:r>
            <a:r>
              <a:rPr lang="pl-PL" sz="1100" b="1" dirty="0"/>
              <a:t>Tarcza antykryzysowa</a:t>
            </a:r>
          </a:p>
        </p:txBody>
      </p:sp>
      <p:sp>
        <p:nvSpPr>
          <p:cNvPr id="6" name="Schemat blokowy: opóźnienie 5"/>
          <p:cNvSpPr/>
          <p:nvPr/>
        </p:nvSpPr>
        <p:spPr>
          <a:xfrm>
            <a:off x="0" y="3501008"/>
            <a:ext cx="1871531" cy="720080"/>
          </a:xfrm>
          <a:prstGeom prst="flowChartDelay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/>
              <a:t>2.</a:t>
            </a:r>
          </a:p>
        </p:txBody>
      </p:sp>
      <p:sp>
        <p:nvSpPr>
          <p:cNvPr id="7" name="Schemat blokowy: opóźnienie 6"/>
          <p:cNvSpPr/>
          <p:nvPr/>
        </p:nvSpPr>
        <p:spPr>
          <a:xfrm>
            <a:off x="0" y="4293096"/>
            <a:ext cx="1867989" cy="1296144"/>
          </a:xfrm>
          <a:prstGeom prst="flowChartDelay">
            <a:avLst/>
          </a:prstGeom>
          <a:solidFill>
            <a:schemeClr val="accent6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/>
              <a:t>3. </a:t>
            </a:r>
            <a:r>
              <a:rPr lang="pl-PL" sz="1200" b="1" dirty="0"/>
              <a:t>Programy pilotażowe</a:t>
            </a:r>
          </a:p>
        </p:txBody>
      </p:sp>
      <p:sp>
        <p:nvSpPr>
          <p:cNvPr id="8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9319901" y="6541133"/>
            <a:ext cx="2743200" cy="365125"/>
          </a:xfrm>
        </p:spPr>
        <p:txBody>
          <a:bodyPr/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01284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0131825"/>
              </p:ext>
            </p:extLst>
          </p:nvPr>
        </p:nvGraphicFramePr>
        <p:xfrm>
          <a:off x="726394" y="858079"/>
          <a:ext cx="9947304" cy="581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rostokąt 3"/>
          <p:cNvSpPr/>
          <p:nvPr/>
        </p:nvSpPr>
        <p:spPr>
          <a:xfrm>
            <a:off x="500744" y="63459"/>
            <a:ext cx="11353800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AKTYWIZACJA ZAWODOWA OSÓB BEZROBOTNYCH W I PÓŁROCZU 2022 ROKU </a:t>
            </a:r>
          </a:p>
          <a:p>
            <a:pPr algn="ctr"/>
            <a:r>
              <a:rPr lang="pl-PL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(w tym udział osób bezrobotnych, które kontynuowały aktywizację zawodową rozpoczętą w 2021 roku)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53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2829" y="177801"/>
            <a:ext cx="5137399" cy="9525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2000" b="1" dirty="0">
                <a:latin typeface="+mn-lt"/>
              </a:rPr>
              <a:t>LUDNOŚĆ - ZMIANY W LICZBIE LUDNOŚCI</a:t>
            </a:r>
            <a:br>
              <a:rPr lang="pl-PL" sz="2000" b="1" dirty="0">
                <a:latin typeface="+mn-lt"/>
              </a:rPr>
            </a:br>
            <a:r>
              <a:rPr lang="pl-PL" sz="2000" b="1" dirty="0">
                <a:latin typeface="+mn-lt"/>
              </a:rPr>
              <a:t> W POSZCZEGÓLNYCH </a:t>
            </a:r>
            <a:br>
              <a:rPr lang="pl-PL" sz="2000" b="1" dirty="0">
                <a:latin typeface="+mn-lt"/>
              </a:rPr>
            </a:br>
            <a:r>
              <a:rPr lang="pl-PL" sz="2000" b="1" dirty="0">
                <a:latin typeface="+mn-lt"/>
              </a:rPr>
              <a:t>GMINACH POWIATU WAŁECKIEGO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946542"/>
              </p:ext>
            </p:extLst>
          </p:nvPr>
        </p:nvGraphicFramePr>
        <p:xfrm>
          <a:off x="5434222" y="177801"/>
          <a:ext cx="6716664" cy="582022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70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4555">
                <a:tc rowSpan="2"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</a:rPr>
                        <a:t>Gminy powiatu wałeckiego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</a:rPr>
                        <a:t>Liczba mieszkańców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</a:rPr>
                        <a:t>spadek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69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</a:rPr>
                        <a:t>ilościowy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</a:rPr>
                        <a:t>%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63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Człopa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4871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4868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163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Mirosławiec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5352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5277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63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Tuczno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4871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4820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163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g. Wałcz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12664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12616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163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m. Wałcz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24949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24687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6163"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</a:rPr>
                        <a:t>POWIAT</a:t>
                      </a:r>
                      <a:endParaRPr lang="pl-PL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52707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52268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51527" y="1291195"/>
            <a:ext cx="5069160" cy="4775200"/>
          </a:xfrm>
        </p:spPr>
        <p:txBody>
          <a:bodyPr>
            <a:normAutofit fontScale="77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/>
              <a:t>Na koniec 2021 roku liczba mieszkańców powiatu wałeckiego wynosiła 52 268 osób, w tym 61% stanowiła ludność miejska (31 859), 39% zamieszkali na wsi (20 409) a ponad połowę 51,3% (26 830) stanowiły kobiety,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/>
              <a:t>w porównaniu do analogicznego okresu 2020 roku ludność powiatu zmniejszyła się o 439 osób (52 707), tj. o 0,8%,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/>
              <a:t>najwięcej osób zamieszkuje w Wałczu – 24 687 osób, co stanowi prawie połowę ogólnej liczby mieszkańców powiatu, tj. 47,2%. Najmniejszymi gminami powiatu pod względem liczby mieszkańców są gminy Tuczno – 4820 osób (9,2%) oraz Człopa – 4868 osób (9,3%),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/>
              <a:t>w podziale na gminy powiatu wałeckiego największy spadek ludności odnotowany został w mieście Wałczu o 262 osoby,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/>
              <a:t>struktura ludności wg płci od lat się nie zmienia. W ogólnej liczbie ludności przeważają kobiety. Od 2018 roku niezmienny jest również współczynnik feminizacji określający liczbę kobiet przypadającą na 100 mężczyzn, który na koniec 2021 r. wyniósł 105,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700" dirty="0"/>
              <a:t>ludność powiatu wałeckiego staje się starsza z każdym rokiem. Na koniec 2021 roku liczba osób w wieku 65 lat i powyżej wynosiła 9812, stanowiąc 18,8% ogółu ludności powiatu i w porównaniu do 2020 roku wzrosła o 282 osoby (9530 osób) tj. o 3%. Zmiany w strukturze ludności wg wieku oznaczają istotne wyzwania dla systemu zabezpieczenia społecznego. Starzenie się ludności oznacza konieczność zwiększenia transferów społecznych na rzecz tej grupy (wypłaty emerytur, rent, usług zdrowotnych i opiekuńczych). Niski poziom dzietności i wysoki poziom tzw. emigracji zarobkowej powodują, że perspektywy rozwoju demograficznego nie są korzystne zarówno z punktu widzenia rynku pracy jak i systemu zabezpieczenia  społecznego. 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534400" y="6301921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28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208" y="195842"/>
            <a:ext cx="5131913" cy="74419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>
                <a:latin typeface="+mn-lt"/>
              </a:rPr>
              <a:t>LUDNOŚĆ W POWIECIE WAŁECKIM </a:t>
            </a:r>
            <a:br>
              <a:rPr lang="pl-PL" sz="2000" b="1" dirty="0">
                <a:latin typeface="+mn-lt"/>
              </a:rPr>
            </a:br>
            <a:r>
              <a:rPr lang="pl-PL" sz="2000" b="1" dirty="0">
                <a:latin typeface="+mn-lt"/>
              </a:rPr>
              <a:t>WG KATEGORII EKONOMICZNYCH</a:t>
            </a:r>
            <a:endParaRPr lang="pl-PL" sz="20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876979"/>
              </p:ext>
            </p:extLst>
          </p:nvPr>
        </p:nvGraphicFramePr>
        <p:xfrm>
          <a:off x="5588950" y="76200"/>
          <a:ext cx="6603050" cy="664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6237" y="1105508"/>
            <a:ext cx="5418033" cy="5433404"/>
          </a:xfrm>
        </p:spPr>
        <p:txBody>
          <a:bodyPr>
            <a:normAutofit fontScale="47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700" dirty="0"/>
              <a:t>Według danych GUS na koniec 2021 roku w ogólnej liczbie mieszkańców powiatu 60% (31379 osób) stanowiły osoby w wieku produkcyjnym,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700" dirty="0"/>
              <a:t>spadek liczby osób w wieku przedprodukcyjnym i produkcyjnym oraz wzrost ludności w wieku poprodukcyjnym utrzymuje się od 2017 roku,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700" dirty="0"/>
              <a:t>rośnie wskaźnik obciążenia demograficznego, wyrażony zwiększającą się liczbą osób w wieku poprodukcyjnym przypadającą na 100 osób                 w wieku produkcyjnym. W latach 2017-2021 wartość tego wskaźnika                w powiecie wałeckim wzrosła z 32% do 37,8%,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2400" dirty="0"/>
          </a:p>
          <a:p>
            <a:pPr algn="just"/>
            <a:endParaRPr lang="pl-PL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2400" dirty="0"/>
          </a:p>
          <a:p>
            <a:pPr algn="just"/>
            <a:endParaRPr lang="pl-PL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700" dirty="0"/>
              <a:t>na podstawie aktualnej prognozy demograficznej można wnioskować,                           że w kolejnych latach liczba ludności w wieku produkcyjnym w dalszym ciągu systematycznie będzie malała a także wystąpi spadek ludności w wieku mobilnym, co będzie skutkowało dalszym wzrostem liczby ludności w wieku poprodukcyjnym,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700" dirty="0"/>
              <a:t>wg danych GUS na koniec 2021 roku powiat wałecki charakteryzował się ujemnym wskaźnikiem przyrostu naturalnego. Na 1000 mieszkańców powiatu wskaźnik w tym okresie wynosił minus 4,31</a:t>
            </a:r>
            <a:r>
              <a:rPr lang="pl-PL" sz="2700" dirty="0">
                <a:latin typeface="Raavi" panose="020B0502040204020203" pitchFamily="34" charset="0"/>
                <a:cs typeface="Raavi" panose="020B0502040204020203" pitchFamily="34" charset="0"/>
              </a:rPr>
              <a:t>% </a:t>
            </a:r>
            <a:r>
              <a:rPr lang="pl-PL" sz="27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l-PL" sz="2700" dirty="0">
                <a:cs typeface="Raavi" panose="020B0502040204020203" pitchFamily="34" charset="0"/>
              </a:rPr>
              <a:t> w analogicznym okresie 2020 </a:t>
            </a:r>
            <a:r>
              <a:rPr lang="pl-PL" sz="2700" dirty="0"/>
              <a:t>kształtował się na poziomie minus 4,8</a:t>
            </a:r>
            <a:r>
              <a:rPr lang="pl-PL" sz="2700" dirty="0">
                <a:latin typeface="Raavi" panose="020B0502040204020203" pitchFamily="34" charset="0"/>
                <a:cs typeface="Raavi" panose="020B0502040204020203" pitchFamily="34" charset="0"/>
              </a:rPr>
              <a:t> %</a:t>
            </a:r>
            <a:r>
              <a:rPr lang="pl-PL" sz="27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700" dirty="0"/>
              <a:t>zgodnie z danymi GUS liczba pracujących na koniec 2020 roku w powiecie wałeckim wynosiła 10 244 osoby, co stanowiło 19,4% ogółu mieszkańców. W porównaniu do końca 2019 roku zmniejszyła się ona o 102 osoby, tj. o 1%. Na koniec grudnia 2020 roku przeciętne miesięczne wynagrodzenie brutto wynosiło 4678,73 zł i było niższe od przeciętnego wynagrodzenia w województwie zachodniopomorskim (5099,49 zł) o 420,76 zł oraz w kraju (5523,32 zł) o 844,59 zł.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3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40057"/>
              </p:ext>
            </p:extLst>
          </p:nvPr>
        </p:nvGraphicFramePr>
        <p:xfrm>
          <a:off x="376015" y="2589375"/>
          <a:ext cx="4965107" cy="113659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71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5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1001"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lata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2017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2018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2019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2020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2021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dirty="0"/>
                        <a:t>wskaźnik obciążenia demograficznego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32,0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33,6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35,2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36,5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37,8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83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5221" y="36957"/>
            <a:ext cx="6305264" cy="513443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>
                <a:latin typeface="+mn-lt"/>
              </a:rPr>
              <a:t>PRZEDSIĘBIORCY I PRACODAWCY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354228"/>
              </p:ext>
            </p:extLst>
          </p:nvPr>
        </p:nvGraphicFramePr>
        <p:xfrm>
          <a:off x="5758543" y="670217"/>
          <a:ext cx="6310084" cy="2627737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06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812">
                  <a:extLst>
                    <a:ext uri="{9D8B030D-6E8A-4147-A177-3AD203B41FA5}">
                      <a16:colId xmlns:a16="http://schemas.microsoft.com/office/drawing/2014/main" val="1516887996"/>
                    </a:ext>
                  </a:extLst>
                </a:gridCol>
                <a:gridCol w="1123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04">
                  <a:extLst>
                    <a:ext uri="{9D8B030D-6E8A-4147-A177-3AD203B41FA5}">
                      <a16:colId xmlns:a16="http://schemas.microsoft.com/office/drawing/2014/main" val="169154869"/>
                    </a:ext>
                  </a:extLst>
                </a:gridCol>
              </a:tblGrid>
              <a:tr h="32935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Lokalizacja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Liczba podmiotów gospodarczych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Wzrost liczby podmiotów gospodarczych 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Udział procentowy do ogółu </a:t>
                      </a:r>
                      <a:r>
                        <a:rPr lang="pl-PL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podm</a:t>
                      </a: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gospodarczych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(wg stanu na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31.03.2022 r.)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3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 na 31.03.2021 r.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 na 31.03.2022 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333870"/>
                  </a:ext>
                </a:extLst>
              </a:tr>
              <a:tr h="32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Człopa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376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Mirosławiec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501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Tuczno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417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Gmina Wałcz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1147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Miasto Wałcz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3367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RAZEM POWIAT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5808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0" y="536596"/>
            <a:ext cx="5522686" cy="660312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Według stanu na dzień 31 marca 2022 roku w rejestrze REGON zarejestrowanych było 5912 podmiotów gospodarczych, w tym 5698 jednostek z sektora prywatnego, spośród których 4493 (78,9%) to osoby fizyczne prowadzące działalność gospodarczą,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 porównaniu do analogicznego okresu roku 2021 (5808) nastąpił wzrost o 104 podmioty gospodarcze, tj. o 1,8%, największy wystąpił w mieście Wałczu o 54, następnie w gminie Wałcz o 19 i w gminie Człopa o 18,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spośród ogółu podmiotów gospodarczych najwięcej było zarejestrowanych                     w sekcji G – handel, naprawa pojazdów samochodowych – 1436, sekcji F – budownictwo – 995 i sekcji C – przetwórstwo przemysłowe – 458,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 powiecie wałeckim przeważają małe zatrudniające do 9 pracowników przedsiębiorstwa. Na koniec I kwartału 2022 roku było ich 5736 (97% ogółu podmiotów gospodarczych). Dużą część spośród nich tworzą firmy jedno lub dwuosobowe,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 I kwartale 2022 r. do rejestru REGON zostało wpisanych 120 nowych podmiotów gospodarczych, a 90 zostało wyrejestrowanych. Najwięcej nowo powstałych podmiotów rozpoczęło działalność w budownictwie – 51 oraz                          w handlu – 17, natomiast najwięcej działalności zostało wyrejestrowanych                         w takich sekcjach jak: budownictwo i handel po 22,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w porównaniu do analogicznego okresu 2020 r. zwiększyła się liczba podmiotów zatrudniających do 9 pracowników o 106 a zmniejszyła się liczba przedsiębiorstw zatrudniających od 10  do 49 o 2, natomiast pozostałe nie uległy zmianie,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200" dirty="0"/>
              <a:t>przedsiębiorstwa produkcyjne działające na terenie powiatu wałeckiego reprezentują przede wszystkim branże metalową, spożywczą, budowlaną, drzewną, odzieżową oraz rolną i to one znacząco wpływają na wielkość zatrudnienia w powiecie. Większość z nich jest zlokalizowana na terenie miasta                    i gminy Wałcz oraz na terenie gminy Mirosławiec. </a:t>
            </a:r>
            <a:endParaRPr lang="pl-PL" sz="1200" dirty="0">
              <a:solidFill>
                <a:srgbClr val="FF0000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985738" y="6547392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/>
              <a:pPr/>
              <a:t>4</a:t>
            </a:fld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597485"/>
              </p:ext>
            </p:extLst>
          </p:nvPr>
        </p:nvGraphicFramePr>
        <p:xfrm>
          <a:off x="5767614" y="3407041"/>
          <a:ext cx="6291943" cy="314035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157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215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zatrudnionych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podmiotów (I kwartał)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Wzrost/spadek  liczby podmiotów gospodarczych 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Udział procentowy do ogółu </a:t>
                      </a:r>
                      <a:r>
                        <a:rPr lang="pl-PL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podm</a:t>
                      </a: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gospodarczych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(wg stanu na 31.03.2022 r.)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5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2022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0-9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5630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5736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+106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10-49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-2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50-249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0,65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250-999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0,03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1000 i powyżej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/>
                        <a:t>0,02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RAZEM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5808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5912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/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19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7" y="675131"/>
            <a:ext cx="6446439" cy="600053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4" name="pole tekstowe 3"/>
          <p:cNvSpPr txBox="1"/>
          <p:nvPr/>
        </p:nvSpPr>
        <p:spPr>
          <a:xfrm>
            <a:off x="201469" y="106212"/>
            <a:ext cx="4965640" cy="9079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300" b="1" dirty="0"/>
              <a:t>STOPA BEZROBOCIA REJESTROWANEGO </a:t>
            </a:r>
          </a:p>
          <a:p>
            <a:pPr algn="ctr"/>
            <a:r>
              <a:rPr lang="pl-PL" sz="1300" b="1" dirty="0"/>
              <a:t>W POSZCZEGÓLNYCH POWIATACH </a:t>
            </a:r>
          </a:p>
          <a:p>
            <a:pPr algn="ctr"/>
            <a:r>
              <a:rPr lang="pl-PL" sz="1300" b="1" dirty="0"/>
              <a:t>WOJ. ZACHODNIOPOMORSKIEGO, WG STANU NA KONIEC VI 2022 R. </a:t>
            </a:r>
            <a:r>
              <a:rPr lang="pl-PL" sz="1400" b="1" dirty="0"/>
              <a:t>WOJEWÓDZTWO ZACHODNIOPOMORSKIE – 6,4%</a:t>
            </a:r>
            <a:endParaRPr lang="pl-PL" sz="14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5429677" y="1534981"/>
            <a:ext cx="809700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11,5%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676626" y="2844060"/>
            <a:ext cx="762417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3,2%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4529316" y="2055780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5,1%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5460287" y="2436631"/>
            <a:ext cx="63577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12,3%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5394078" y="3474696"/>
            <a:ext cx="636713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13,1%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4420096" y="2733146"/>
            <a:ext cx="636714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16,2%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4625104" y="4904955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7,5%</a:t>
            </a:r>
          </a:p>
        </p:txBody>
      </p:sp>
      <p:sp>
        <p:nvSpPr>
          <p:cNvPr id="31" name="pole tekstowe 30"/>
          <p:cNvSpPr txBox="1"/>
          <p:nvPr/>
        </p:nvSpPr>
        <p:spPr>
          <a:xfrm>
            <a:off x="4250018" y="4114819"/>
            <a:ext cx="636713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1400" b="1" dirty="0"/>
              <a:t>10,3%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1675465" y="5798664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5,7%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922786" y="5425787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6,9%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3256797" y="5198156"/>
            <a:ext cx="636713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15,3%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2587275" y="4506878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1400" b="1" dirty="0"/>
              <a:t>7,6%</a:t>
            </a:r>
          </a:p>
        </p:txBody>
      </p:sp>
      <p:sp>
        <p:nvSpPr>
          <p:cNvPr id="36" name="pole tekstowe 35"/>
          <p:cNvSpPr txBox="1"/>
          <p:nvPr/>
        </p:nvSpPr>
        <p:spPr>
          <a:xfrm>
            <a:off x="1195457" y="4222297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3,1%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1153708" y="3712963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4,3%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2053748" y="3618987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3,7%</a:t>
            </a:r>
          </a:p>
        </p:txBody>
      </p:sp>
      <p:sp>
        <p:nvSpPr>
          <p:cNvPr id="40" name="pole tekstowe 39"/>
          <p:cNvSpPr txBox="1"/>
          <p:nvPr/>
        </p:nvSpPr>
        <p:spPr>
          <a:xfrm>
            <a:off x="1735390" y="2842031"/>
            <a:ext cx="636714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12,4%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2730694" y="2751311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5,7%</a:t>
            </a:r>
          </a:p>
        </p:txBody>
      </p:sp>
      <p:sp>
        <p:nvSpPr>
          <p:cNvPr id="42" name="pole tekstowe 41"/>
          <p:cNvSpPr txBox="1"/>
          <p:nvPr/>
        </p:nvSpPr>
        <p:spPr>
          <a:xfrm>
            <a:off x="3471278" y="2282743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2,3%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4084047" y="3270094"/>
            <a:ext cx="636714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11,3%</a:t>
            </a:r>
          </a:p>
        </p:txBody>
      </p:sp>
      <p:sp>
        <p:nvSpPr>
          <p:cNvPr id="46" name="pole tekstowe 45"/>
          <p:cNvSpPr txBox="1"/>
          <p:nvPr/>
        </p:nvSpPr>
        <p:spPr>
          <a:xfrm>
            <a:off x="2053747" y="5152771"/>
            <a:ext cx="545342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sz="1400" b="1" dirty="0"/>
              <a:t>9,8%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3313819" y="3681791"/>
            <a:ext cx="636714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l-PL" sz="1400" b="1" dirty="0"/>
              <a:t>14,3%</a:t>
            </a:r>
          </a:p>
        </p:txBody>
      </p:sp>
      <p:graphicFrame>
        <p:nvGraphicFramePr>
          <p:cNvPr id="39" name="Symbol zastępczy zawartości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417648"/>
              </p:ext>
            </p:extLst>
          </p:nvPr>
        </p:nvGraphicFramePr>
        <p:xfrm>
          <a:off x="6773035" y="675131"/>
          <a:ext cx="5299222" cy="2803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Tytuł 1"/>
          <p:cNvSpPr txBox="1">
            <a:spLocks/>
          </p:cNvSpPr>
          <p:nvPr/>
        </p:nvSpPr>
        <p:spPr>
          <a:xfrm>
            <a:off x="6621341" y="24022"/>
            <a:ext cx="5450916" cy="4694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 anchorCtr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350" b="1" dirty="0"/>
              <a:t>STOPA BEZROBOCIA W POWIECIE WAŁECKIM W I POŁOWIE 2021 i 2022 r.</a:t>
            </a:r>
          </a:p>
        </p:txBody>
      </p:sp>
      <p:sp>
        <p:nvSpPr>
          <p:cNvPr id="47" name="Symbol zastępczy tekstu 3"/>
          <p:cNvSpPr txBox="1">
            <a:spLocks/>
          </p:cNvSpPr>
          <p:nvPr/>
        </p:nvSpPr>
        <p:spPr>
          <a:xfrm>
            <a:off x="6741084" y="3660278"/>
            <a:ext cx="5450916" cy="2484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600" dirty="0"/>
              <a:t> według stanu na dzień 30.06.2022 r. stopa bezrobocia w powiecie wałeckim wynosiła 7,5% i była wyższa od wojewódzkiej (6,4%) o 1,1% a od krajowej (5,0%) o 2,5%,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600" dirty="0"/>
              <a:t>powiat wałecki ze stopą bezrobocia na poziomie 7,5 % na koniec czerwca 2022 roku znajdował  się na 7 miejscu wśród powiatów województwa zachodniopomorskiego, poza miastami na prawach powiatu tj. Szczecinem – 3,1%, Świnoujściem – 3,2% i Koszalinem – 5,1%,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600" dirty="0"/>
              <a:t>w czerwcu 2022 r. nastąpił spadek stopy bezrobocia we wszystkich powiatach i miastach na prawach powiatu woj. zachodniopomorskiego, a najwyższy jej spadek nastąpił w powiecie kołobrzeskim i goleniowskim o 2,8 %,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pl-PL" sz="1600" dirty="0"/>
              <a:t> stopa bezrobocia w czerwcu br. w powiecie wałeckim była niższa o 0,9% od stopy bezrobocia z końca czerwca 2021 roku oraz o 0,7 % od stopy bezrobocia ze stycznia 2022 roku.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pl-PL" sz="11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299371" y="639867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1751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3774" y="388937"/>
            <a:ext cx="4995080" cy="1311729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000" b="1" dirty="0"/>
              <a:t>WSKAŹNIK BEZROBOCIA </a:t>
            </a:r>
            <a:br>
              <a:rPr lang="pl-PL" sz="2000" b="1" dirty="0"/>
            </a:br>
            <a:r>
              <a:rPr lang="pl-PL" sz="2000" b="1" dirty="0"/>
              <a:t>W POSZCZEGÓLNYCH GMINACH POWIATU WAŁECKIEGO WG STANU NA KONIEC CZERWCA 2021 I 2022 R.</a:t>
            </a:r>
            <a:endParaRPr lang="pl-PL" sz="20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3774" y="2119993"/>
            <a:ext cx="4995080" cy="4236357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/>
              <a:t>We wszystkich jednostkach powiatu wałeckiego nastąpił spadek wskaźnika bezrobocia z wyjątkiem gminy Mirosławiec, w której wskaźnik bezrobocia wzrósł o 0,2 %,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/>
              <a:t>największy spadek wskaźnika bezrobocia miał miejsce w gminach Człopa i Wałcz, odpowiednio  o 0,6% i 0,8%, najmniejszy natomiast w gminie Tuczno o 0,1 %,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800" dirty="0"/>
              <a:t>wskaźnik bezrobocia dla powiatu wałeckiego na koniec I półrocza 2022 r. wyniósł 3,7%                                    i w porównaniu do analogicznego okresu 2021 roku zmniejszył się o 1,1%.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8610600" y="6281057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>
                <a:solidFill>
                  <a:schemeClr val="tx1"/>
                </a:solidFill>
              </a:rPr>
              <a:pPr/>
              <a:t>6</a:t>
            </a:fld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17" name="Wykres 16"/>
          <p:cNvGraphicFramePr/>
          <p:nvPr>
            <p:extLst>
              <p:ext uri="{D42A27DB-BD31-4B8C-83A1-F6EECF244321}">
                <p14:modId xmlns:p14="http://schemas.microsoft.com/office/powerpoint/2010/main" val="4177186882"/>
              </p:ext>
            </p:extLst>
          </p:nvPr>
        </p:nvGraphicFramePr>
        <p:xfrm>
          <a:off x="5306786" y="576942"/>
          <a:ext cx="6607628" cy="5779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47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02280" y="102548"/>
            <a:ext cx="4640367" cy="717847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br>
              <a:rPr lang="pl-PL" sz="2200" b="1" dirty="0">
                <a:latin typeface="+mn-lt"/>
              </a:rPr>
            </a:br>
            <a:br>
              <a:rPr lang="pl-PL" sz="2200" b="1" dirty="0">
                <a:latin typeface="+mn-lt"/>
              </a:rPr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br>
              <a:rPr lang="pl-PL" sz="2200" b="1" dirty="0"/>
            </a:br>
            <a:r>
              <a:rPr lang="pl-PL" sz="2200" b="1" dirty="0">
                <a:latin typeface="+mn-lt"/>
              </a:rPr>
              <a:t>STAN BEZROBOCIA                   </a:t>
            </a:r>
            <a:br>
              <a:rPr lang="pl-PL" sz="2200" b="1" dirty="0">
                <a:latin typeface="+mn-lt"/>
              </a:rPr>
            </a:br>
            <a:r>
              <a:rPr lang="pl-PL" sz="2200" b="1" dirty="0">
                <a:latin typeface="+mn-lt"/>
              </a:rPr>
              <a:t>W POWIECIE WAŁECKIM</a:t>
            </a:r>
            <a:endParaRPr lang="pl-PL" sz="2200" b="1" dirty="0">
              <a:solidFill>
                <a:srgbClr val="0070C0"/>
              </a:solidFill>
            </a:endParaRPr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102231"/>
              </p:ext>
            </p:extLst>
          </p:nvPr>
        </p:nvGraphicFramePr>
        <p:xfrm>
          <a:off x="5110384" y="179462"/>
          <a:ext cx="7081615" cy="606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0" y="959829"/>
            <a:ext cx="5110384" cy="565461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400" dirty="0"/>
              <a:t>Na koniec czerwca 2022 roku stan zarejestrowanych  bezrobotnych wyniósł 1156 osób,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400" dirty="0"/>
              <a:t>w porównaniu do stanu z końca czerwca 2021 roku (1293) nastąpił spadek bezrobotnych o 137 osób, tj. o 10,6%,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400" dirty="0"/>
              <a:t>od stycznia (1271) do czerwca br. (1156) stan bezrobotnych zmniejszył się o 115 osób, tj. o 9%,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400" dirty="0"/>
              <a:t>analizując zmiany w liczbie osób zarejestrowanych w I półroczu 2021  roku obserwuje się spadek stanu bezrobotnych już od miesiąca lutego, natomiast w I półroczu bieżącego roku w lutym bezrobocie w porównaniu do stycznia spadło o 17 osób, następnie w marcu w porównaniu do lutego wzrosło o 18 osób                   a od marca do czerwca zmniejszyło się o 116 osób. Natomiast porównując stan bezrobotnych w kolejnych miesiącach                                 I półrocza 2021 i 2022 roku, największy spadek liczby bezrobotnych odnotowano w lutym 2022 (1254) o 305 osób ( II 2021 – 1559). Największy spadek liczby bezrobotnych nastąpił na przełomie maja i czerwca 2022 roku o 95 osób, tj. o 7,6%,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400" dirty="0"/>
              <a:t>w I półroczu br. największą liczbę bezrobotnych odnotowano                   w marcu (1272 osoby), natomiast w I półroczu 2021 roku najwięcej zarejestrowanych było w styczniu (1574 osoby),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400" dirty="0"/>
              <a:t>spadek bezrobocia  w I półroczu 2021 i 2022 roku spowodowany był znoszeniem obostrzeń związanych z pandemią COVID-19 i możliwością prowadzenia działalności w branżach tj. gastronomia, handel oraz usługi fryzjerskie, kosmetyczne i rehabilitacyjne.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2B36-1EBD-44DC-B11E-03CA895CEB83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600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9888" y="163286"/>
            <a:ext cx="4829941" cy="865414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000" b="1" dirty="0"/>
              <a:t>STRUKTURA BEZROBOTNYCH </a:t>
            </a:r>
            <a:br>
              <a:rPr lang="pl-PL" sz="2000" b="1" dirty="0"/>
            </a:br>
            <a:r>
              <a:rPr lang="pl-PL" sz="2000" b="1" dirty="0"/>
              <a:t>– STAN NA KONIEC I PÓŁROCZA </a:t>
            </a:r>
            <a:br>
              <a:rPr lang="pl-PL" sz="2000" b="1" dirty="0"/>
            </a:br>
            <a:r>
              <a:rPr lang="pl-PL" sz="2000" b="1" dirty="0"/>
              <a:t>2021 I 2022 ROKU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834177"/>
              </p:ext>
            </p:extLst>
          </p:nvPr>
        </p:nvGraphicFramePr>
        <p:xfrm>
          <a:off x="5290455" y="121923"/>
          <a:ext cx="6716485" cy="63979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4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767">
                  <a:extLst>
                    <a:ext uri="{9D8B030D-6E8A-4147-A177-3AD203B41FA5}">
                      <a16:colId xmlns:a16="http://schemas.microsoft.com/office/drawing/2014/main" val="2299798469"/>
                    </a:ext>
                  </a:extLst>
                </a:gridCol>
                <a:gridCol w="5698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4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9108">
                <a:tc rowSpan="3"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Wyszczególnienie</a:t>
                      </a:r>
                    </a:p>
                  </a:txBody>
                  <a:tcPr anchor="ctr" anchorCtr="1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I półrocze 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10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2021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%</a:t>
                      </a:r>
                      <a:r>
                        <a:rPr lang="pl-PL" sz="1000" b="1" baseline="0" dirty="0"/>
                        <a:t> udział</a:t>
                      </a:r>
                      <a:endParaRPr lang="pl-PL" sz="1000" b="1" dirty="0"/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2022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%</a:t>
                      </a:r>
                      <a:r>
                        <a:rPr lang="pl-PL" sz="1000" b="1" baseline="0" dirty="0"/>
                        <a:t> udział</a:t>
                      </a:r>
                      <a:endParaRPr lang="pl-PL" sz="1000" b="1" dirty="0"/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% spadek/</a:t>
                      </a:r>
                    </a:p>
                    <a:p>
                      <a:pPr algn="ctr"/>
                      <a:r>
                        <a:rPr lang="pl-PL" sz="1000" b="1" dirty="0"/>
                        <a:t>wzrost</a:t>
                      </a:r>
                    </a:p>
                    <a:p>
                      <a:pPr algn="ctr"/>
                      <a:r>
                        <a:rPr lang="pl-PL" sz="800" b="1" dirty="0"/>
                        <a:t>2021/2022</a:t>
                      </a:r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wzrost/spadek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1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/>
                        <a:t>ilościowy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%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Liczba bezrobotnych ogółem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1293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1156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100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-137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-10,6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Liczba bezrobotnych kobiet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810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62,6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714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61,8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-0,8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-96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-11,9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072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 z wykształceniem gimnazjalnym/podstawowym i poniżej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453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437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37,8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+2,8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-16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-3,5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453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 bez kwalifikacji zawodowych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377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29,2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327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28,3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-0,9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-50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-13,3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 z prawem do zasiłku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132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10,2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173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+4,8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+41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+31,1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3364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 zwolnieni z przyczyn</a:t>
                      </a:r>
                      <a:r>
                        <a:rPr lang="pl-PL" sz="1000" baseline="0" dirty="0"/>
                        <a:t> dotyczących zakładu pracy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2,4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+0,7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+5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+16,1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93364"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Bezrobotni będący w szczególnej sytuacji na rynku pracy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1075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83,1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b="1" dirty="0"/>
                        <a:t>957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82,8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-0,3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-118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-11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Długotrwale bezrobotni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726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56,1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615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53,2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-2,9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-111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-15,3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</a:t>
                      </a:r>
                      <a:r>
                        <a:rPr lang="pl-PL" sz="1000" baseline="0" dirty="0"/>
                        <a:t> do 30 roku życia 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307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23,7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242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20,9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-2,8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-65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-21,2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 w tym bezrobotni do 25 roku życia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140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10,8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118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10,2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-0,6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-22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-15,7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 powyżej</a:t>
                      </a:r>
                      <a:r>
                        <a:rPr lang="pl-PL" sz="1000" baseline="0" dirty="0"/>
                        <a:t> 50 roku życia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365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28,2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357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30,9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+2,7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-8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-2,2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3364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Bezrobotni posiadający co</a:t>
                      </a:r>
                      <a:r>
                        <a:rPr lang="pl-PL" sz="1000" baseline="0" dirty="0"/>
                        <a:t> najmniej jedno dziecko do 6 roku życia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240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18,6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218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18,9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+0,3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-22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-9,2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810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Niepełnosprawni</a:t>
                      </a:r>
                      <a:endParaRPr lang="pl-PL" sz="1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87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4,9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59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5,1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l-PL" sz="1000" dirty="0"/>
                        <a:t>+0,2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-28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b="1" dirty="0"/>
                        <a:t>-32,2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2241" y="1193801"/>
            <a:ext cx="5238215" cy="5571482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Wśród zarejestrowanych bezrobotnych dominują osoby bezrobotne znajdujące się w szczególnej sytuacji na rynku pracy, kobiety oraz osoby długotrwale bezrobotne                                      i w porównaniu do 2021 roku, w tych grupach nastąpił spadek bezrobocia  – odpowiednio o 0,3%, 0,8% i 2,9%,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w porównaniu do analogicznego okresu 2021 roku nastąpił ilościowy wzrost tylko wśród bezrobotnych z prawem do zasiłku o 41 osób i osób, które zostały zwolnione                          z przyczyn dotyczących zakładu pracy o 5,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w pozostałych grupach bezrobotnych nastąpił ilościowy spadek bezrobocia, a największy wśród osób będących                      w szczególnej sytuacji na rynku pracy 118 osób, długotrwale bezrobotnych o 111 oraz kobiet o 96,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na koniec czerwca 2022 roku największą grupą wśród osób znajdujących się w szczególnej sytuacji na rynku pracy były osoby długotrwale bezrobotne – 615 i stanowiły one 53,2% ogółu zarejestrowanych. Kolejnymi pod względem liczebności grupami byli bezrobotni powyżej 50 roku życia – 357 osób (30,9%) oraz osoby do 30 roku życia – 242 (20,9%),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najmniejszymi grupami osób bezrobotnych były osoby zwolnione z przyczyn dotyczących zakładu pracy oraz osoby niepełnosprawne,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dirty="0"/>
              <a:t>w I połowie 2021 roku zmalała liczba osób z orzeczonym stopniem niepełnosprawności. W porównaniu do analogicznego okresu 2021 roku liczba tych osób zmniejszyła się o 28 osoby, tj. o 32,2%.</a:t>
            </a:r>
          </a:p>
          <a:p>
            <a:pPr algn="just"/>
            <a:endParaRPr lang="pl-PL" sz="17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9133114" y="6476931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51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27" y="232910"/>
            <a:ext cx="4288972" cy="113306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2000" b="1" dirty="0"/>
              <a:t>BEZROBOTNI W SZCZEGÓLNEJ SYTUACJI NA RYNKU PRACY WG GMIN POWIATU WAŁECKIEGO – STAN NA 30.06.2022 ROKU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057877"/>
              </p:ext>
            </p:extLst>
          </p:nvPr>
        </p:nvGraphicFramePr>
        <p:xfrm>
          <a:off x="4419599" y="87631"/>
          <a:ext cx="7630881" cy="60774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8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50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90707">
                <a:tc rowSpan="3"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gmina</a:t>
                      </a:r>
                    </a:p>
                  </a:txBody>
                  <a:tcPr vert="vert270" anchor="ctr" anchorCtr="1"/>
                </a:tc>
                <a:tc gridSpan="3"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razem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zarejestrowani  bezrobotni ogółem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419">
                <a:tc v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ogółem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kobiety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% udział</a:t>
                      </a:r>
                      <a:r>
                        <a:rPr lang="pl-PL" sz="1200" baseline="0" dirty="0">
                          <a:solidFill>
                            <a:schemeClr val="tx1"/>
                          </a:solidFill>
                        </a:rPr>
                        <a:t> kobiet do ogółu</a:t>
                      </a:r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w szczególnej sytuacji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do 30 roku życia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w tym do 25 roku życia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powyżej 50 roku życia</a:t>
                      </a:r>
                    </a:p>
                    <a:p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sz="1200" dirty="0"/>
                        <a:t>długotrwale</a:t>
                      </a:r>
                      <a:r>
                        <a:rPr lang="pl-PL" sz="1200" baseline="0" dirty="0"/>
                        <a:t> bezrobotni</a:t>
                      </a:r>
                      <a:endParaRPr lang="pl-PL" sz="12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914">
                <a:tc v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stan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indent="-412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</a:rPr>
                        <a:t>*% 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</a:rPr>
                        <a:t>stan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</a:rPr>
                        <a:t>*%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</a:rPr>
                        <a:t>stan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</a:rPr>
                        <a:t>*%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</a:rPr>
                        <a:t>stan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indent="-298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*%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stan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*%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Człopa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53,3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85,7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21,9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11,4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36,2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58,1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599">
                <a:tc>
                  <a:txBody>
                    <a:bodyPr/>
                    <a:lstStyle/>
                    <a:p>
                      <a:pPr indent="-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Mirosławiec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66,7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83,3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25,8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14,4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49,2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Tuczno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81,9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29,5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8,6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36,2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53,3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g. Wałcz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62,9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88,1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22,3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34,5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58,1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m. Wałcz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311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61,7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398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16,9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9,3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28,6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253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50,2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1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Ogółem</a:t>
                      </a:r>
                      <a:endParaRPr lang="pl-PL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1156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714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61,8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957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82,8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20,9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118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357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30,9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indent="-222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615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53,2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4427" y="1296351"/>
            <a:ext cx="4278085" cy="5242562"/>
          </a:xfrm>
        </p:spPr>
        <p:txBody>
          <a:bodyPr>
            <a:noAutofit/>
          </a:bodyPr>
          <a:lstStyle/>
          <a:p>
            <a:pPr lvl="0" algn="just"/>
            <a:endParaRPr lang="pl-PL" sz="13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300" dirty="0"/>
              <a:t>W gminach Człopa oraz Wałcz został odnotowany najwyższy odsetek osób długotrwale bezrobotnych  - 58,1%,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300" dirty="0"/>
              <a:t>ponadto w gminie Człopa odnotowano również najwyższy udział zarejestrowanych osób powyżej 50 roku życia – 36,2%,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300" dirty="0"/>
              <a:t>w gminie Tuczno zarejestrowanych było najwięcej osób do 30 roku życia – 29,5% , powyżej 50 roku życia – 36,2% oraz odnotowano najniższy udział osób do 25 r.ż. –  8,6%,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300" dirty="0"/>
              <a:t>w Wałczu odnotowany został najniższy udział bezrobotnych w szczególnej sytuacji na rynku pracy – 79% i bezrobotnych do 30 roku życia - 16,9%,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300" dirty="0"/>
              <a:t>w gminie Mirosławiec został odnotowany najwyższy udział bezrobotnych kobiet – 66,7%, najniższy natomiast w gminie Człopa – 53,3%,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300" dirty="0"/>
              <a:t>w poszczególnych gminach powiatu wałeckiego wśród osób zarejestrowanych będących w szczególnej sytuacji na rynku pracy nadal dominują osoby długotrwale bezrobotne, ich udział w ogólnej liczbie bezrobotnych na koniec I półrocza 2022 roku wynosił 53,2%.                                 W porównaniu do analogicznego okresu 2021 roku  ich stan zmniejszył się o 111 osób, tj. o 15,3%.</a:t>
            </a:r>
          </a:p>
          <a:p>
            <a:endParaRPr lang="pl-PL" sz="13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9212385" y="6371042"/>
            <a:ext cx="2743200" cy="365125"/>
          </a:xfrm>
        </p:spPr>
        <p:txBody>
          <a:bodyPr/>
          <a:lstStyle/>
          <a:p>
            <a:fld id="{D0E32B36-1EBD-44DC-B11E-03CA895CEB83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9E39999-5446-41EF-A5C9-FC0ECE1965FD}"/>
              </a:ext>
            </a:extLst>
          </p:cNvPr>
          <p:cNvSpPr txBox="1"/>
          <p:nvPr/>
        </p:nvSpPr>
        <p:spPr>
          <a:xfrm>
            <a:off x="4419599" y="6236208"/>
            <a:ext cx="6288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*  - % udział do ogółu osób zarejestrowanych z danej gminy</a:t>
            </a:r>
          </a:p>
        </p:txBody>
      </p:sp>
    </p:spTree>
    <p:extLst>
      <p:ext uri="{BB962C8B-B14F-4D97-AF65-F5344CB8AC3E}">
        <p14:creationId xmlns:p14="http://schemas.microsoft.com/office/powerpoint/2010/main" val="23121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bieskozielony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20882</TotalTime>
  <Words>5590</Words>
  <Application>Microsoft Office PowerPoint</Application>
  <PresentationFormat>Panoramiczny</PresentationFormat>
  <Paragraphs>897</Paragraphs>
  <Slides>19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Raavi</vt:lpstr>
      <vt:lpstr>Times New Roman</vt:lpstr>
      <vt:lpstr>Wingdings</vt:lpstr>
      <vt:lpstr>Wingdings 2</vt:lpstr>
      <vt:lpstr>Wingdings 3</vt:lpstr>
      <vt:lpstr>Office Theme</vt:lpstr>
      <vt:lpstr>Prezentacja programu PowerPoint</vt:lpstr>
      <vt:lpstr>LUDNOŚĆ - ZMIANY W LICZBIE LUDNOŚCI  W POSZCZEGÓLNYCH  GMINACH POWIATU WAŁECKIEGO</vt:lpstr>
      <vt:lpstr>LUDNOŚĆ W POWIECIE WAŁECKIM  WG KATEGORII EKONOMICZNYCH</vt:lpstr>
      <vt:lpstr>PRZEDSIĘBIORCY I PRACODAWCY</vt:lpstr>
      <vt:lpstr>Prezentacja programu PowerPoint</vt:lpstr>
      <vt:lpstr>WSKAŹNIK BEZROBOCIA  W POSZCZEGÓLNYCH GMINACH POWIATU WAŁECKIEGO WG STANU NA KONIEC CZERWCA 2021 I 2022 R.</vt:lpstr>
      <vt:lpstr>                      STAN BEZROBOCIA                    W POWIECIE WAŁECKIM</vt:lpstr>
      <vt:lpstr>STRUKTURA BEZROBOTNYCH  – STAN NA KONIEC I PÓŁROCZA  2021 I 2022 ROKU</vt:lpstr>
      <vt:lpstr>BEZROBOTNI W SZCZEGÓLNEJ SYTUACJI NA RYNKU PRACY WG GMIN POWIATU WAŁECKIEGO – STAN NA 30.06.2022 ROKU</vt:lpstr>
      <vt:lpstr>STRUKTURA BEZROBOTNYCH W PODZIALE  NA CZAS POZOSTAWANIA BEZ PRACY, WIEK,    WYKSZTAŁCENIE I STAŻ PRACY</vt:lpstr>
      <vt:lpstr>PŁYNNOŚĆ BEZROBOCIA </vt:lpstr>
      <vt:lpstr>Prezentacja programu PowerPoint</vt:lpstr>
      <vt:lpstr>RYNEK PRACY ORAZ REALIZACJA USŁUG POŚREDNICTWA PRACY I PORADNICTWA ZAWODOWEGO</vt:lpstr>
      <vt:lpstr>RYNEK PRACY ORAZ REALIZACJA USŁUG  POŚREDNICTWA PRACY I PORADNICTWA ZAWODOWEGO </vt:lpstr>
      <vt:lpstr>   ZATRUDNIENIE CUDZOZIEMCÓW  </vt:lpstr>
      <vt:lpstr>Prezentacja programu PowerPoint</vt:lpstr>
      <vt:lpstr>Prezentacja programu PowerPoint</vt:lpstr>
      <vt:lpstr>LIMIT ŚRODKÓW FUNDUSZU PRACY NA 2022 ROK 7.130.983,00 zł.,  w tym: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Liczba bezrobotnych w 2016 i 2017 roku</dc:title>
  <dc:creator>Dorota.Cichocka</dc:creator>
  <cp:lastModifiedBy>Aga.Szczyglowska</cp:lastModifiedBy>
  <cp:revision>1108</cp:revision>
  <cp:lastPrinted>2022-07-29T11:53:51Z</cp:lastPrinted>
  <dcterms:created xsi:type="dcterms:W3CDTF">2018-01-12T13:51:48Z</dcterms:created>
  <dcterms:modified xsi:type="dcterms:W3CDTF">2022-07-29T12:29:34Z</dcterms:modified>
</cp:coreProperties>
</file>