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5.xml" ContentType="application/vnd.openxmlformats-officedocument.presentationml.notesSlide+xml"/>
  <Override PartName="/ppt/charts/chart6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21"/>
  </p:notesMasterIdLst>
  <p:handoutMasterIdLst>
    <p:handoutMasterId r:id="rId22"/>
  </p:handoutMasterIdLst>
  <p:sldIdLst>
    <p:sldId id="343" r:id="rId2"/>
    <p:sldId id="332" r:id="rId3"/>
    <p:sldId id="264" r:id="rId4"/>
    <p:sldId id="266" r:id="rId5"/>
    <p:sldId id="322" r:id="rId6"/>
    <p:sldId id="259" r:id="rId7"/>
    <p:sldId id="344" r:id="rId8"/>
    <p:sldId id="261" r:id="rId9"/>
    <p:sldId id="306" r:id="rId10"/>
    <p:sldId id="305" r:id="rId11"/>
    <p:sldId id="324" r:id="rId12"/>
    <p:sldId id="352" r:id="rId13"/>
    <p:sldId id="345" r:id="rId14"/>
    <p:sldId id="346" r:id="rId15"/>
    <p:sldId id="347" r:id="rId16"/>
    <p:sldId id="348" r:id="rId17"/>
    <p:sldId id="349" r:id="rId18"/>
    <p:sldId id="350" r:id="rId19"/>
    <p:sldId id="351" r:id="rId20"/>
  </p:sldIdLst>
  <p:sldSz cx="12192000" cy="6858000"/>
  <p:notesSz cx="6794500" cy="9931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ga.Szczyglowska" initials="A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Styl pośredni 4 — Ak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93296810-A885-4BE3-A3E7-6D5BEEA58F35}" styleName="Styl pośredni 2 — Ak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8B1032C-EA38-4F05-BA0D-38AFFFC7BED3}" styleName="Styl jasny 3 — Ak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12" autoAdjust="0"/>
    <p:restoredTop sz="96187" autoAdjust="0"/>
  </p:normalViewPr>
  <p:slideViewPr>
    <p:cSldViewPr snapToGrid="0">
      <p:cViewPr varScale="1">
        <p:scale>
          <a:sx n="98" d="100"/>
          <a:sy n="98" d="100"/>
        </p:scale>
        <p:origin x="90" y="3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84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0"/>
    <c:plotArea>
      <c:layout>
        <c:manualLayout>
          <c:layoutTarget val="inner"/>
          <c:xMode val="edge"/>
          <c:yMode val="edge"/>
          <c:x val="1.9927536231884056E-2"/>
          <c:y val="8.6785023340170422E-2"/>
          <c:w val="0.9091492567828503"/>
          <c:h val="0.77558057674145842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6">
                <a:tint val="54000"/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Arkusz1!$A$2:$A$5</c:f>
              <c:strCache>
                <c:ptCount val="4"/>
                <c:pt idx="0">
                  <c:v>wiek przedprodukcyjny</c:v>
                </c:pt>
                <c:pt idx="1">
                  <c:v>wiek produkcyjny</c:v>
                </c:pt>
                <c:pt idx="2">
                  <c:v>wiek poprodukcyjny</c:v>
                </c:pt>
                <c:pt idx="3">
                  <c:v>ogółem ludność powiatu wałeckiego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  <c:pt idx="0">
                  <c:v>9668</c:v>
                </c:pt>
                <c:pt idx="1">
                  <c:v>33381</c:v>
                </c:pt>
                <c:pt idx="2">
                  <c:v>10689</c:v>
                </c:pt>
                <c:pt idx="3">
                  <c:v>53738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C40-4C71-9AE5-3F0D528753BC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6">
                <a:tint val="77000"/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Arkusz1!$A$2:$A$5</c:f>
              <c:strCache>
                <c:ptCount val="4"/>
                <c:pt idx="0">
                  <c:v>wiek przedprodukcyjny</c:v>
                </c:pt>
                <c:pt idx="1">
                  <c:v>wiek produkcyjny</c:v>
                </c:pt>
                <c:pt idx="2">
                  <c:v>wiek poprodukcyjny</c:v>
                </c:pt>
                <c:pt idx="3">
                  <c:v>ogółem ludność powiatu wałeckiego</c:v>
                </c:pt>
              </c:strCache>
            </c:strRef>
          </c:cat>
          <c:val>
            <c:numRef>
              <c:f>Arkusz1!$C$2:$C$5</c:f>
              <c:numCache>
                <c:formatCode>General</c:formatCode>
                <c:ptCount val="4"/>
                <c:pt idx="0">
                  <c:v>9514</c:v>
                </c:pt>
                <c:pt idx="1">
                  <c:v>32884</c:v>
                </c:pt>
                <c:pt idx="2">
                  <c:v>11064</c:v>
                </c:pt>
                <c:pt idx="3">
                  <c:v>53462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C40-4C71-9AE5-3F0D528753BC}"/>
            </c:ext>
          </c:extLst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6"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Arkusz1!$A$2:$A$5</c:f>
              <c:strCache>
                <c:ptCount val="4"/>
                <c:pt idx="0">
                  <c:v>wiek przedprodukcyjny</c:v>
                </c:pt>
                <c:pt idx="1">
                  <c:v>wiek produkcyjny</c:v>
                </c:pt>
                <c:pt idx="2">
                  <c:v>wiek poprodukcyjny</c:v>
                </c:pt>
                <c:pt idx="3">
                  <c:v>ogółem ludność powiatu wałeckiego</c:v>
                </c:pt>
              </c:strCache>
            </c:strRef>
          </c:cat>
          <c:val>
            <c:numRef>
              <c:f>Arkusz1!$D$2:$D$5</c:f>
              <c:numCache>
                <c:formatCode>General</c:formatCode>
                <c:ptCount val="4"/>
                <c:pt idx="0">
                  <c:v>9299</c:v>
                </c:pt>
                <c:pt idx="1">
                  <c:v>32360</c:v>
                </c:pt>
                <c:pt idx="2">
                  <c:v>11380</c:v>
                </c:pt>
                <c:pt idx="3">
                  <c:v>53039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C40-4C71-9AE5-3F0D528753BC}"/>
            </c:ext>
          </c:extLst>
        </c:ser>
        <c:ser>
          <c:idx val="3"/>
          <c:order val="3"/>
          <c:tx>
            <c:strRef>
              <c:f>Arkusz1!$E$1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6">
                <a:shade val="76000"/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Arkusz1!$A$2:$A$5</c:f>
              <c:strCache>
                <c:ptCount val="4"/>
                <c:pt idx="0">
                  <c:v>wiek przedprodukcyjny</c:v>
                </c:pt>
                <c:pt idx="1">
                  <c:v>wiek produkcyjny</c:v>
                </c:pt>
                <c:pt idx="2">
                  <c:v>wiek poprodukcyjny</c:v>
                </c:pt>
                <c:pt idx="3">
                  <c:v>ogółem ludność powiatu wałeckiego</c:v>
                </c:pt>
              </c:strCache>
            </c:strRef>
          </c:cat>
          <c:val>
            <c:numRef>
              <c:f>Arkusz1!$E$2:$E$5</c:f>
              <c:numCache>
                <c:formatCode>General</c:formatCode>
                <c:ptCount val="4"/>
                <c:pt idx="0">
                  <c:v>9163</c:v>
                </c:pt>
                <c:pt idx="1">
                  <c:v>31905</c:v>
                </c:pt>
                <c:pt idx="2">
                  <c:v>11639</c:v>
                </c:pt>
                <c:pt idx="3">
                  <c:v>52707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C40-4C71-9AE5-3F0D528753BC}"/>
            </c:ext>
          </c:extLst>
        </c:ser>
        <c:ser>
          <c:idx val="4"/>
          <c:order val="4"/>
          <c:tx>
            <c:strRef>
              <c:f>Arkusz1!$F$1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6">
                <a:shade val="53000"/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Arkusz1!$A$2:$A$5</c:f>
              <c:strCache>
                <c:ptCount val="4"/>
                <c:pt idx="0">
                  <c:v>wiek przedprodukcyjny</c:v>
                </c:pt>
                <c:pt idx="1">
                  <c:v>wiek produkcyjny</c:v>
                </c:pt>
                <c:pt idx="2">
                  <c:v>wiek poprodukcyjny</c:v>
                </c:pt>
                <c:pt idx="3">
                  <c:v>ogółem ludność powiatu wałeckiego</c:v>
                </c:pt>
              </c:strCache>
            </c:strRef>
          </c:cat>
          <c:val>
            <c:numRef>
              <c:f>Arkusz1!$F$2:$F$5</c:f>
              <c:numCache>
                <c:formatCode>General</c:formatCode>
                <c:ptCount val="4"/>
                <c:pt idx="0">
                  <c:v>9029</c:v>
                </c:pt>
                <c:pt idx="1">
                  <c:v>31379</c:v>
                </c:pt>
                <c:pt idx="2">
                  <c:v>11860</c:v>
                </c:pt>
                <c:pt idx="3">
                  <c:v>52268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A8B-408B-9F02-26392789DDAD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100"/>
        <c:axId val="1826278480"/>
        <c:axId val="1951988240"/>
      </c:barChart>
      <c:catAx>
        <c:axId val="182627848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  <a:headEnd type="none" w="sm" len="sm"/>
            <a:tailEnd type="none" w="sm" len="sm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951988240"/>
        <c:crosses val="autoZero"/>
        <c:auto val="1"/>
        <c:lblAlgn val="ctr"/>
        <c:lblOffset val="100"/>
        <c:noMultiLvlLbl val="0"/>
      </c:catAx>
      <c:valAx>
        <c:axId val="1951988240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0">
                    <a:schemeClr val="tx1">
                      <a:lumMod val="5000"/>
                      <a:lumOff val="95000"/>
                    </a:schemeClr>
                  </a:gs>
                  <a:gs pos="100000">
                    <a:schemeClr val="tx1">
                      <a:lumMod val="15000"/>
                      <a:lumOff val="8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8262784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8813896668337918"/>
          <c:y val="0.9341348552166765"/>
          <c:w val="0.43170686273767428"/>
          <c:h val="3.910929194051412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443622073297448"/>
          <c:y val="0.12600005129651937"/>
          <c:w val="0.77556377926702558"/>
          <c:h val="0.665760496550311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stopa bezrobocia (%)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lumMod val="75000"/>
                  </a:schemeClr>
                </a:gs>
                <a:gs pos="50000">
                  <a:schemeClr val="accent6">
                    <a:lumMod val="105000"/>
                    <a:satMod val="103000"/>
                    <a:tint val="73000"/>
                  </a:schemeClr>
                </a:gs>
                <a:gs pos="100000">
                  <a:schemeClr val="accent6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635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invertIfNegative val="0"/>
          <c:trendline>
            <c:trendlineType val="movingAvg"/>
            <c:period val="2"/>
            <c:dispRSqr val="0"/>
            <c:dispEq val="0"/>
          </c:trendline>
          <c:trendline>
            <c:spPr>
              <a:ln w="22225">
                <a:solidFill>
                  <a:srgbClr val="FF0000"/>
                </a:solidFill>
              </a:ln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c:spPr>
            <c:trendlineType val="movingAvg"/>
            <c:period val="2"/>
            <c:dispRSqr val="0"/>
            <c:dispEq val="0"/>
          </c:trendline>
          <c:cat>
            <c:strRef>
              <c:f>Arkusz1!$A$2:$A$13</c:f>
              <c:strCache>
                <c:ptCount val="12"/>
                <c:pt idx="0">
                  <c:v>I 2021 </c:v>
                </c:pt>
                <c:pt idx="1">
                  <c:v>II</c:v>
                </c:pt>
                <c:pt idx="2">
                  <c:v>III</c:v>
                </c:pt>
                <c:pt idx="3">
                  <c:v>IV</c:v>
                </c:pt>
                <c:pt idx="4">
                  <c:v>V</c:v>
                </c:pt>
                <c:pt idx="5">
                  <c:v>VI</c:v>
                </c:pt>
                <c:pt idx="6">
                  <c:v>I 2022</c:v>
                </c:pt>
                <c:pt idx="7">
                  <c:v>II</c:v>
                </c:pt>
                <c:pt idx="8">
                  <c:v>III</c:v>
                </c:pt>
                <c:pt idx="9">
                  <c:v>IV</c:v>
                </c:pt>
                <c:pt idx="10">
                  <c:v>V</c:v>
                </c:pt>
                <c:pt idx="11">
                  <c:v>VI</c:v>
                </c:pt>
              </c:strCache>
            </c:strRef>
          </c:cat>
          <c:val>
            <c:numRef>
              <c:f>Arkusz1!$B$2:$B$13</c:f>
              <c:numCache>
                <c:formatCode>General</c:formatCode>
                <c:ptCount val="12"/>
                <c:pt idx="0">
                  <c:v>10</c:v>
                </c:pt>
                <c:pt idx="1">
                  <c:v>9.9</c:v>
                </c:pt>
                <c:pt idx="2">
                  <c:v>9.6</c:v>
                </c:pt>
                <c:pt idx="3">
                  <c:v>9.1999999999999993</c:v>
                </c:pt>
                <c:pt idx="4">
                  <c:v>8.6999999999999993</c:v>
                </c:pt>
                <c:pt idx="5">
                  <c:v>8.4</c:v>
                </c:pt>
                <c:pt idx="6">
                  <c:v>8.1999999999999993</c:v>
                </c:pt>
                <c:pt idx="7">
                  <c:v>8.1</c:v>
                </c:pt>
                <c:pt idx="8">
                  <c:v>8.1999999999999993</c:v>
                </c:pt>
                <c:pt idx="9">
                  <c:v>8.1</c:v>
                </c:pt>
                <c:pt idx="10">
                  <c:v>8</c:v>
                </c:pt>
                <c:pt idx="11">
                  <c:v>7.5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230-491F-8073-A7E70288365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1"/>
        <c:axId val="1951982800"/>
        <c:axId val="1951985520"/>
      </c:barChart>
      <c:catAx>
        <c:axId val="19519828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951985520"/>
        <c:crosses val="autoZero"/>
        <c:auto val="1"/>
        <c:lblAlgn val="ctr"/>
        <c:lblOffset val="100"/>
        <c:noMultiLvlLbl val="0"/>
      </c:catAx>
      <c:valAx>
        <c:axId val="1951985520"/>
        <c:scaling>
          <c:orientation val="minMax"/>
          <c:max val="11"/>
          <c:min val="6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951982800"/>
        <c:crosses val="autoZero"/>
        <c:crossBetween val="between"/>
      </c:valAx>
      <c:dTable>
        <c:showHorzBorder val="1"/>
        <c:showVertBorder val="1"/>
        <c:showOutline val="1"/>
        <c:showKeys val="1"/>
        <c:spPr>
          <a:ln>
            <a:solidFill>
              <a:schemeClr val="tx1"/>
            </a:solidFill>
          </a:ln>
        </c:spPr>
      </c:dTable>
    </c:plotArea>
    <c:plotVisOnly val="1"/>
    <c:dispBlanksAs val="gap"/>
    <c:showDLblsOverMax val="0"/>
  </c:chart>
  <c:spPr>
    <a:solidFill>
      <a:schemeClr val="lt1"/>
    </a:solidFill>
    <a:ln w="12700" cap="flat" cmpd="sng" algn="ctr">
      <a:solidFill>
        <a:schemeClr val="accent6"/>
      </a:solidFill>
      <a:prstDash val="solid"/>
      <a:miter lim="800000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pl-PL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5038467661920438E-2"/>
          <c:y val="7.99087172784336E-2"/>
          <c:w val="0.87345685925418315"/>
          <c:h val="0.7484480674228342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Arkusz1!$A$2</c:f>
              <c:strCache>
                <c:ptCount val="1"/>
                <c:pt idx="0">
                  <c:v>Człopa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-1.9220210338717616E-3"/>
                  <c:y val="3.394638930949063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6E8-4B14-A8B2-899D54DF3E6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Arkusz1!$B$1:$D$1</c:f>
              <c:strCache>
                <c:ptCount val="3"/>
                <c:pt idx="0">
                  <c:v>VI 2021</c:v>
                </c:pt>
                <c:pt idx="1">
                  <c:v>VI 2022</c:v>
                </c:pt>
                <c:pt idx="2">
                  <c:v>.</c:v>
                </c:pt>
              </c:strCache>
            </c:strRef>
          </c:cat>
          <c:val>
            <c:numRef>
              <c:f>Arkusz1!$B$2:$D$2</c:f>
              <c:numCache>
                <c:formatCode>General</c:formatCode>
                <c:ptCount val="3"/>
                <c:pt idx="0">
                  <c:v>4.0999999999999996</c:v>
                </c:pt>
                <c:pt idx="1">
                  <c:v>3.5</c:v>
                </c:pt>
                <c:pt idx="2">
                  <c:v>-0.6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DB5-4133-8E2A-72C888A05B00}"/>
            </c:ext>
          </c:extLst>
        </c:ser>
        <c:ser>
          <c:idx val="1"/>
          <c:order val="1"/>
          <c:tx>
            <c:strRef>
              <c:f>Arkusz1!$A$3</c:f>
              <c:strCache>
                <c:ptCount val="1"/>
                <c:pt idx="0">
                  <c:v>Mirosławiec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-3.8440420677435232E-3"/>
                  <c:y val="1.131430958227986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6E8-4B14-A8B2-899D54DF3E6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Arkusz1!$B$1:$D$1</c:f>
              <c:strCache>
                <c:ptCount val="3"/>
                <c:pt idx="0">
                  <c:v>VI 2021</c:v>
                </c:pt>
                <c:pt idx="1">
                  <c:v>VI 2022</c:v>
                </c:pt>
                <c:pt idx="2">
                  <c:v>.</c:v>
                </c:pt>
              </c:strCache>
            </c:strRef>
          </c:cat>
          <c:val>
            <c:numRef>
              <c:f>Arkusz1!$B$3:$D$3</c:f>
              <c:numCache>
                <c:formatCode>General</c:formatCode>
                <c:ptCount val="3"/>
                <c:pt idx="0">
                  <c:v>3.9</c:v>
                </c:pt>
                <c:pt idx="1">
                  <c:v>4.0999999999999996</c:v>
                </c:pt>
                <c:pt idx="2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DB5-4133-8E2A-72C888A05B00}"/>
            </c:ext>
          </c:extLst>
        </c:ser>
        <c:ser>
          <c:idx val="2"/>
          <c:order val="2"/>
          <c:tx>
            <c:strRef>
              <c:f>Arkusz1!$A$4</c:f>
              <c:strCache>
                <c:ptCount val="1"/>
                <c:pt idx="0">
                  <c:v>Tuczno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Arkusz1!$B$1:$D$1</c:f>
              <c:strCache>
                <c:ptCount val="3"/>
                <c:pt idx="0">
                  <c:v>VI 2021</c:v>
                </c:pt>
                <c:pt idx="1">
                  <c:v>VI 2022</c:v>
                </c:pt>
                <c:pt idx="2">
                  <c:v>.</c:v>
                </c:pt>
              </c:strCache>
            </c:strRef>
          </c:cat>
          <c:val>
            <c:numRef>
              <c:f>Arkusz1!$B$4:$D$4</c:f>
              <c:numCache>
                <c:formatCode>General</c:formatCode>
                <c:ptCount val="3"/>
                <c:pt idx="0">
                  <c:v>3.8</c:v>
                </c:pt>
                <c:pt idx="1">
                  <c:v>3.7</c:v>
                </c:pt>
                <c:pt idx="2">
                  <c:v>-0.1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DB5-4133-8E2A-72C888A05B00}"/>
            </c:ext>
          </c:extLst>
        </c:ser>
        <c:ser>
          <c:idx val="3"/>
          <c:order val="3"/>
          <c:tx>
            <c:strRef>
              <c:f>Arkusz1!$A$5</c:f>
              <c:strCache>
                <c:ptCount val="1"/>
                <c:pt idx="0">
                  <c:v>m. Wałcz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-9.6101051693589495E-3"/>
                  <c:y val="-7.092423149987533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6E8-4B14-A8B2-899D54DF3E6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Arkusz1!$B$1:$D$1</c:f>
              <c:strCache>
                <c:ptCount val="3"/>
                <c:pt idx="0">
                  <c:v>VI 2021</c:v>
                </c:pt>
                <c:pt idx="1">
                  <c:v>VI 2022</c:v>
                </c:pt>
                <c:pt idx="2">
                  <c:v>.</c:v>
                </c:pt>
              </c:strCache>
            </c:strRef>
          </c:cat>
          <c:val>
            <c:numRef>
              <c:f>Arkusz1!$B$5:$D$5</c:f>
              <c:numCache>
                <c:formatCode>General</c:formatCode>
                <c:ptCount val="3"/>
                <c:pt idx="0">
                  <c:v>3.8</c:v>
                </c:pt>
                <c:pt idx="1">
                  <c:v>3.5</c:v>
                </c:pt>
                <c:pt idx="2">
                  <c:v>-0.3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DB5-4133-8E2A-72C888A05B00}"/>
            </c:ext>
          </c:extLst>
        </c:ser>
        <c:ser>
          <c:idx val="4"/>
          <c:order val="4"/>
          <c:tx>
            <c:strRef>
              <c:f>Arkusz1!$A$6</c:f>
              <c:strCache>
                <c:ptCount val="1"/>
                <c:pt idx="0">
                  <c:v>g. Wałcz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-9.6101051693589495E-3"/>
                  <c:y val="2.362007036362115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6E8-4B14-A8B2-899D54DF3E6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Arkusz1!$B$1:$D$1</c:f>
              <c:strCache>
                <c:ptCount val="3"/>
                <c:pt idx="0">
                  <c:v>VI 2021</c:v>
                </c:pt>
                <c:pt idx="1">
                  <c:v>VI 2022</c:v>
                </c:pt>
                <c:pt idx="2">
                  <c:v>.</c:v>
                </c:pt>
              </c:strCache>
            </c:strRef>
          </c:cat>
          <c:val>
            <c:numRef>
              <c:f>Arkusz1!$B$6:$D$6</c:f>
              <c:numCache>
                <c:formatCode>General</c:formatCode>
                <c:ptCount val="3"/>
                <c:pt idx="0">
                  <c:v>4.7</c:v>
                </c:pt>
                <c:pt idx="1">
                  <c:v>3.9</c:v>
                </c:pt>
                <c:pt idx="2">
                  <c:v>-0.8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DB5-4133-8E2A-72C888A05B00}"/>
            </c:ext>
          </c:extLst>
        </c:ser>
        <c:ser>
          <c:idx val="5"/>
          <c:order val="5"/>
          <c:tx>
            <c:strRef>
              <c:f>Arkusz1!$A$7</c:f>
              <c:strCache>
                <c:ptCount val="1"/>
                <c:pt idx="0">
                  <c:v>Powiat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9.6101051693588072E-3"/>
                  <c:y val="-5.579119103395901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6E8-4B14-A8B2-899D54DF3E6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Arkusz1!$B$1:$D$1</c:f>
              <c:strCache>
                <c:ptCount val="3"/>
                <c:pt idx="0">
                  <c:v>VI 2021</c:v>
                </c:pt>
                <c:pt idx="1">
                  <c:v>VI 2022</c:v>
                </c:pt>
                <c:pt idx="2">
                  <c:v>.</c:v>
                </c:pt>
              </c:strCache>
            </c:strRef>
          </c:cat>
          <c:val>
            <c:numRef>
              <c:f>Arkusz1!$B$7:$D$7</c:f>
              <c:numCache>
                <c:formatCode>General</c:formatCode>
                <c:ptCount val="3"/>
                <c:pt idx="0">
                  <c:v>4.8</c:v>
                </c:pt>
                <c:pt idx="1">
                  <c:v>3.7</c:v>
                </c:pt>
                <c:pt idx="2">
                  <c:v>-1.1000000000000001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DB5-4133-8E2A-72C888A05B00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951987152"/>
        <c:axId val="1951983344"/>
      </c:barChart>
      <c:catAx>
        <c:axId val="19519871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951983344"/>
        <c:crosses val="autoZero"/>
        <c:auto val="1"/>
        <c:lblAlgn val="ctr"/>
        <c:lblOffset val="100"/>
        <c:noMultiLvlLbl val="0"/>
      </c:catAx>
      <c:valAx>
        <c:axId val="195198334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9519871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Bezrobotni zarejestrowani</c:v>
                </c:pt>
              </c:strCache>
            </c:strRef>
          </c:tx>
          <c:spPr>
            <a:gradFill>
              <a:gsLst>
                <a:gs pos="0">
                  <a:schemeClr val="accent6"/>
                </a:gs>
                <a:gs pos="100000">
                  <a:schemeClr val="accent6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chemeClr val="accent6">
                  <a:lumMod val="50000"/>
                </a:schemeClr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FDBB-4483-BC7B-3C6E18AE3C96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6">
                  <a:lumMod val="50000"/>
                </a:schemeClr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FDBB-4483-BC7B-3C6E18AE3C96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FDBB-4483-BC7B-3C6E18AE3C96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FDBB-4483-BC7B-3C6E18AE3C96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FDBB-4483-BC7B-3C6E18AE3C9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Arkusz1!$A$2:$A$13</c:f>
              <c:strCache>
                <c:ptCount val="12"/>
                <c:pt idx="0">
                  <c:v>I 2021</c:v>
                </c:pt>
                <c:pt idx="1">
                  <c:v>II</c:v>
                </c:pt>
                <c:pt idx="2">
                  <c:v>III</c:v>
                </c:pt>
                <c:pt idx="3">
                  <c:v>IV</c:v>
                </c:pt>
                <c:pt idx="4">
                  <c:v>V</c:v>
                </c:pt>
                <c:pt idx="5">
                  <c:v>VI</c:v>
                </c:pt>
                <c:pt idx="6">
                  <c:v>I 2022</c:v>
                </c:pt>
                <c:pt idx="7">
                  <c:v>II</c:v>
                </c:pt>
                <c:pt idx="8">
                  <c:v>III</c:v>
                </c:pt>
                <c:pt idx="9">
                  <c:v>IV</c:v>
                </c:pt>
                <c:pt idx="10">
                  <c:v>V</c:v>
                </c:pt>
                <c:pt idx="11">
                  <c:v>VI</c:v>
                </c:pt>
              </c:strCache>
            </c:strRef>
          </c:cat>
          <c:val>
            <c:numRef>
              <c:f>Arkusz1!$B$2:$B$13</c:f>
              <c:numCache>
                <c:formatCode>General</c:formatCode>
                <c:ptCount val="12"/>
                <c:pt idx="0">
                  <c:v>1574</c:v>
                </c:pt>
                <c:pt idx="1">
                  <c:v>1559</c:v>
                </c:pt>
                <c:pt idx="2">
                  <c:v>1506</c:v>
                </c:pt>
                <c:pt idx="3">
                  <c:v>1438</c:v>
                </c:pt>
                <c:pt idx="4">
                  <c:v>1350</c:v>
                </c:pt>
                <c:pt idx="5">
                  <c:v>1293</c:v>
                </c:pt>
                <c:pt idx="6">
                  <c:v>1271</c:v>
                </c:pt>
                <c:pt idx="7">
                  <c:v>1254</c:v>
                </c:pt>
                <c:pt idx="8">
                  <c:v>1272</c:v>
                </c:pt>
                <c:pt idx="9">
                  <c:v>1261</c:v>
                </c:pt>
                <c:pt idx="10">
                  <c:v>1251</c:v>
                </c:pt>
                <c:pt idx="11">
                  <c:v>1156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7EA9-49BC-B6C4-61F268C0B03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951989872"/>
        <c:axId val="1951990960"/>
      </c:barChart>
      <c:catAx>
        <c:axId val="19519898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pl-PL"/>
          </a:p>
        </c:txPr>
        <c:crossAx val="1951990960"/>
        <c:crosses val="autoZero"/>
        <c:auto val="1"/>
        <c:lblAlgn val="ctr"/>
        <c:lblOffset val="100"/>
        <c:noMultiLvlLbl val="0"/>
      </c:catAx>
      <c:valAx>
        <c:axId val="1951990960"/>
        <c:scaling>
          <c:orientation val="minMax"/>
          <c:max val="1700"/>
          <c:min val="100"/>
        </c:scaling>
        <c:delete val="0"/>
        <c:axPos val="l"/>
        <c:numFmt formatCode="General" sourceLinked="1"/>
        <c:majorTickMark val="none"/>
        <c:minorTickMark val="none"/>
        <c:tickLblPos val="nextTo"/>
        <c:crossAx val="19519898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l-PL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0"/>
    <c:plotArea>
      <c:layout>
        <c:manualLayout>
          <c:layoutTarget val="inner"/>
          <c:xMode val="edge"/>
          <c:yMode val="edge"/>
          <c:x val="7.6477265576749665E-2"/>
          <c:y val="2.6934106112870441E-2"/>
          <c:w val="0.90106439839437635"/>
          <c:h val="0.8523044987613075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napływ 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tint val="65000"/>
                    <a:lumMod val="110000"/>
                    <a:satMod val="105000"/>
                    <a:tint val="67000"/>
                  </a:schemeClr>
                </a:gs>
                <a:gs pos="50000">
                  <a:schemeClr val="accent6">
                    <a:tint val="65000"/>
                    <a:lumMod val="105000"/>
                    <a:satMod val="103000"/>
                    <a:tint val="73000"/>
                  </a:schemeClr>
                </a:gs>
                <a:gs pos="100000">
                  <a:schemeClr val="accent6">
                    <a:tint val="65000"/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6">
                  <a:tint val="65000"/>
                  <a:shade val="95000"/>
                </a:schemeClr>
              </a:solidFill>
              <a:round/>
            </a:ln>
            <a:effectLst/>
            <a:scene3d>
              <a:camera prst="orthographicFront"/>
              <a:lightRig rig="threePt" dir="t"/>
            </a:scene3d>
            <a:sp3d prstMaterial="matte">
              <a:bevelT w="127000" h="635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Arkusz1!$A$2:$A$3</c:f>
              <c:strCache>
                <c:ptCount val="2"/>
                <c:pt idx="0">
                  <c:v>I półrocze 2021</c:v>
                </c:pt>
                <c:pt idx="1">
                  <c:v>I półrocze 2022</c:v>
                </c:pt>
              </c:strCache>
            </c:strRef>
          </c:cat>
          <c:val>
            <c:numRef>
              <c:f>Arkusz1!$B$2:$B$3</c:f>
              <c:numCache>
                <c:formatCode>General</c:formatCode>
                <c:ptCount val="2"/>
                <c:pt idx="0">
                  <c:v>934</c:v>
                </c:pt>
                <c:pt idx="1">
                  <c:v>1165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BB6-432F-A889-3D25647054BE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odpływ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lumMod val="110000"/>
                    <a:satMod val="105000"/>
                    <a:tint val="67000"/>
                  </a:schemeClr>
                </a:gs>
                <a:gs pos="50000">
                  <a:schemeClr val="accent6">
                    <a:lumMod val="105000"/>
                    <a:satMod val="103000"/>
                    <a:tint val="73000"/>
                  </a:schemeClr>
                </a:gs>
                <a:gs pos="100000">
                  <a:schemeClr val="accent6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6">
                  <a:shade val="95000"/>
                </a:schemeClr>
              </a:solidFill>
              <a:round/>
            </a:ln>
            <a:effectLst/>
            <a:scene3d>
              <a:camera prst="orthographicFront"/>
              <a:lightRig rig="balanced" dir="t">
                <a:rot lat="0" lon="0" rev="8700000"/>
              </a:lightRig>
            </a:scene3d>
            <a:sp3d>
              <a:bevelT w="190500" h="381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Arkusz1!$A$2:$A$3</c:f>
              <c:strCache>
                <c:ptCount val="2"/>
                <c:pt idx="0">
                  <c:v>I półrocze 2021</c:v>
                </c:pt>
                <c:pt idx="1">
                  <c:v>I półrocze 2022</c:v>
                </c:pt>
              </c:strCache>
            </c:strRef>
          </c:cat>
          <c:val>
            <c:numRef>
              <c:f>Arkusz1!$C$2:$C$3</c:f>
              <c:numCache>
                <c:formatCode>General</c:formatCode>
                <c:ptCount val="2"/>
                <c:pt idx="0">
                  <c:v>1170</c:v>
                </c:pt>
                <c:pt idx="1">
                  <c:v>1277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BB6-432F-A889-3D25647054BE}"/>
            </c:ext>
          </c:extLst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podjęcie pracy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hade val="65000"/>
                    <a:lumMod val="110000"/>
                    <a:satMod val="105000"/>
                    <a:tint val="67000"/>
                  </a:schemeClr>
                </a:gs>
                <a:gs pos="50000">
                  <a:schemeClr val="accent6">
                    <a:shade val="65000"/>
                    <a:lumMod val="105000"/>
                    <a:satMod val="103000"/>
                    <a:tint val="73000"/>
                  </a:schemeClr>
                </a:gs>
                <a:gs pos="100000">
                  <a:schemeClr val="accent6">
                    <a:shade val="65000"/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6">
                  <a:shade val="65000"/>
                  <a:shade val="95000"/>
                </a:schemeClr>
              </a:solidFill>
              <a:round/>
            </a:ln>
            <a:effectLst/>
            <a:scene3d>
              <a:camera prst="orthographicFront"/>
              <a:lightRig rig="threePt" dir="t"/>
            </a:scene3d>
            <a:sp3d prstMaterial="clear">
              <a:bevelT h="635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Arkusz1!$A$2:$A$3</c:f>
              <c:strCache>
                <c:ptCount val="2"/>
                <c:pt idx="0">
                  <c:v>I półrocze 2021</c:v>
                </c:pt>
                <c:pt idx="1">
                  <c:v>I półrocze 2022</c:v>
                </c:pt>
              </c:strCache>
            </c:strRef>
          </c:cat>
          <c:val>
            <c:numRef>
              <c:f>Arkusz1!$D$2:$D$3</c:f>
              <c:numCache>
                <c:formatCode>General</c:formatCode>
                <c:ptCount val="2"/>
                <c:pt idx="0">
                  <c:v>635</c:v>
                </c:pt>
                <c:pt idx="1">
                  <c:v>614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68B-48FD-9899-04E69CCC77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1951978992"/>
        <c:axId val="1951980624"/>
      </c:barChart>
      <c:catAx>
        <c:axId val="195197899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951980624"/>
        <c:crosses val="autoZero"/>
        <c:auto val="1"/>
        <c:lblAlgn val="ctr"/>
        <c:lblOffset val="100"/>
        <c:noMultiLvlLbl val="0"/>
      </c:catAx>
      <c:valAx>
        <c:axId val="19519806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9519789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9327914530777566"/>
          <c:y val="0.95382528683293344"/>
          <c:w val="0.41344146147769073"/>
          <c:h val="4.479285553506100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 sz="1200" dirty="0"/>
              <a:t>Liczba zarejestrowanych oświadczeń o powierzeniu wykonywania pracy  oraz zezwoleń na pracę sezonową według stanu na dzień 30.06.2021r. </a:t>
            </a:r>
            <a:r>
              <a:rPr lang="pl-PL" sz="1200" baseline="0" dirty="0"/>
              <a:t>i 30.06.2022r.</a:t>
            </a:r>
            <a:endParaRPr lang="pl-PL" sz="1200" dirty="0"/>
          </a:p>
        </c:rich>
      </c:tx>
      <c:overlay val="0"/>
      <c:spPr>
        <a:solidFill>
          <a:schemeClr val="accent1">
            <a:lumMod val="60000"/>
            <a:lumOff val="40000"/>
          </a:schemeClr>
        </a:solidFill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23191328814250473"/>
          <c:y val="0.18698740683671963"/>
          <c:w val="0.74285276288815161"/>
          <c:h val="0.5464977772395278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2022r.-oświadczenia-195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Arkusz1!$A$2:$A$7</c:f>
              <c:strCache>
                <c:ptCount val="6"/>
                <c:pt idx="0">
                  <c:v>UKRAINA</c:v>
                </c:pt>
                <c:pt idx="1">
                  <c:v>BIAŁORUŚ</c:v>
                </c:pt>
                <c:pt idx="2">
                  <c:v>GRUZJA</c:v>
                </c:pt>
                <c:pt idx="3">
                  <c:v>MOŁDAWIA</c:v>
                </c:pt>
                <c:pt idx="4">
                  <c:v>ROSJA</c:v>
                </c:pt>
                <c:pt idx="5">
                  <c:v>ARMENIA</c:v>
                </c:pt>
              </c:strCache>
            </c:strRef>
          </c:cat>
          <c:val>
            <c:numRef>
              <c:f>Arkusz1!$B$2:$B$7</c:f>
              <c:numCache>
                <c:formatCode>General</c:formatCode>
                <c:ptCount val="6"/>
                <c:pt idx="0">
                  <c:v>128</c:v>
                </c:pt>
                <c:pt idx="1">
                  <c:v>28</c:v>
                </c:pt>
                <c:pt idx="2">
                  <c:v>35</c:v>
                </c:pt>
                <c:pt idx="3">
                  <c:v>4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1DA-487D-B29B-1DD7387BB8E7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2021r.-oświadczenia-444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Arkusz1!$A$2:$A$7</c:f>
              <c:strCache>
                <c:ptCount val="6"/>
                <c:pt idx="0">
                  <c:v>UKRAINA</c:v>
                </c:pt>
                <c:pt idx="1">
                  <c:v>BIAŁORUŚ</c:v>
                </c:pt>
                <c:pt idx="2">
                  <c:v>GRUZJA</c:v>
                </c:pt>
                <c:pt idx="3">
                  <c:v>MOŁDAWIA</c:v>
                </c:pt>
                <c:pt idx="4">
                  <c:v>ROSJA</c:v>
                </c:pt>
                <c:pt idx="5">
                  <c:v>ARMENIA</c:v>
                </c:pt>
              </c:strCache>
            </c:strRef>
          </c:cat>
          <c:val>
            <c:numRef>
              <c:f>Arkusz1!$C$2:$C$7</c:f>
              <c:numCache>
                <c:formatCode>General</c:formatCode>
                <c:ptCount val="6"/>
                <c:pt idx="0">
                  <c:v>359</c:v>
                </c:pt>
                <c:pt idx="1">
                  <c:v>59</c:v>
                </c:pt>
                <c:pt idx="2">
                  <c:v>17</c:v>
                </c:pt>
                <c:pt idx="3">
                  <c:v>4</c:v>
                </c:pt>
                <c:pt idx="4">
                  <c:v>3</c:v>
                </c:pt>
                <c:pt idx="5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1DA-487D-B29B-1DD7387BB8E7}"/>
            </c:ext>
          </c:extLst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2022r.-zezwolenia-0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Arkusz1!$A$2:$A$7</c:f>
              <c:strCache>
                <c:ptCount val="6"/>
                <c:pt idx="0">
                  <c:v>UKRAINA</c:v>
                </c:pt>
                <c:pt idx="1">
                  <c:v>BIAŁORUŚ</c:v>
                </c:pt>
                <c:pt idx="2">
                  <c:v>GRUZJA</c:v>
                </c:pt>
                <c:pt idx="3">
                  <c:v>MOŁDAWIA</c:v>
                </c:pt>
                <c:pt idx="4">
                  <c:v>ROSJA</c:v>
                </c:pt>
                <c:pt idx="5">
                  <c:v>ARMENIA</c:v>
                </c:pt>
              </c:strCache>
            </c:strRef>
          </c:cat>
          <c:val>
            <c:numRef>
              <c:f>Arkusz1!$D$2:$D$7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1DA-487D-B29B-1DD7387BB8E7}"/>
            </c:ext>
          </c:extLst>
        </c:ser>
        <c:ser>
          <c:idx val="3"/>
          <c:order val="3"/>
          <c:tx>
            <c:strRef>
              <c:f>Arkusz1!$E$1</c:f>
              <c:strCache>
                <c:ptCount val="1"/>
                <c:pt idx="0">
                  <c:v>2021r.-zezwolenia-12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Arkusz1!$A$2:$A$7</c:f>
              <c:strCache>
                <c:ptCount val="6"/>
                <c:pt idx="0">
                  <c:v>UKRAINA</c:v>
                </c:pt>
                <c:pt idx="1">
                  <c:v>BIAŁORUŚ</c:v>
                </c:pt>
                <c:pt idx="2">
                  <c:v>GRUZJA</c:v>
                </c:pt>
                <c:pt idx="3">
                  <c:v>MOŁDAWIA</c:v>
                </c:pt>
                <c:pt idx="4">
                  <c:v>ROSJA</c:v>
                </c:pt>
                <c:pt idx="5">
                  <c:v>ARMENIA</c:v>
                </c:pt>
              </c:strCache>
            </c:strRef>
          </c:cat>
          <c:val>
            <c:numRef>
              <c:f>Arkusz1!$E$2:$E$7</c:f>
              <c:numCache>
                <c:formatCode>General</c:formatCode>
                <c:ptCount val="6"/>
                <c:pt idx="0">
                  <c:v>3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1DA-487D-B29B-1DD7387BB8E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872802128"/>
        <c:axId val="1872801040"/>
      </c:barChart>
      <c:catAx>
        <c:axId val="18728021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872801040"/>
        <c:crosses val="autoZero"/>
        <c:auto val="1"/>
        <c:lblAlgn val="ctr"/>
        <c:lblOffset val="100"/>
        <c:noMultiLvlLbl val="0"/>
      </c:catAx>
      <c:valAx>
        <c:axId val="18728010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872802128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</c:dTable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l-PL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6">
  <a:schemeClr val="accent6"/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withinLinearReversed" id="26">
  <a:schemeClr val="accent6"/>
</cs:colorStyle>
</file>

<file path=ppt/charts/style1.xml><?xml version="1.0" encoding="utf-8"?>
<cs:chartStyle xmlns:cs="http://schemas.microsoft.com/office/drawing/2012/chartStyle" xmlns:a="http://schemas.openxmlformats.org/drawingml/2006/main" id="30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  <a:headEnd type="none" w="sm" len="sm"/>
        <a:tailEnd type="none" w="sm" len="sm"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46000">
            <a:schemeClr val="phClr"/>
          </a:gs>
          <a:gs pos="100000">
            <a:schemeClr val="phClr">
              <a:lumMod val="20000"/>
              <a:lumOff val="80000"/>
              <a:alpha val="0"/>
            </a:schemeClr>
          </a:gs>
        </a:gsLst>
        <a:path path="circle">
          <a:fillToRect l="50000" t="-80000" r="50000" b="180000"/>
        </a:path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0">
              <a:schemeClr val="tx1">
                <a:lumMod val="5000"/>
                <a:lumOff val="95000"/>
              </a:schemeClr>
            </a:gs>
            <a:gs pos="100000">
              <a:schemeClr val="tx1">
                <a:lumMod val="15000"/>
                <a:lumOff val="85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0">
              <a:schemeClr val="tx1">
                <a:lumMod val="5000"/>
                <a:lumOff val="95000"/>
              </a:schemeClr>
            </a:gs>
            <a:gs pos="100000">
              <a:schemeClr val="tx1">
                <a:lumMod val="15000"/>
                <a:lumOff val="85000"/>
              </a:schemeClr>
            </a:gs>
          </a:gsLst>
          <a:lin ang="5400000" scaled="0"/>
        </a:gra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6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BA68066-91A4-4A41-875D-DEE6F4EE10B7}" type="doc">
      <dgm:prSet loTypeId="urn:microsoft.com/office/officeart/2005/8/layout/vList2" loCatId="list" qsTypeId="urn:microsoft.com/office/officeart/2005/8/quickstyle/simple3" qsCatId="simple" csTypeId="urn:microsoft.com/office/officeart/2005/8/colors/colorful3" csCatId="colorful" phldr="1"/>
      <dgm:spPr/>
      <dgm:t>
        <a:bodyPr/>
        <a:lstStyle/>
        <a:p>
          <a:endParaRPr lang="pl-PL"/>
        </a:p>
      </dgm:t>
    </dgm:pt>
    <dgm:pt modelId="{DCEF6A91-463A-44EF-B9A7-70AF1C34E7FC}">
      <dgm:prSet phldrT="[Tekst]" custT="1"/>
      <dgm:spPr>
        <a:solidFill>
          <a:schemeClr val="accent6">
            <a:lumMod val="40000"/>
            <a:lumOff val="60000"/>
          </a:schemeClr>
        </a:solidFill>
        <a:ln>
          <a:solidFill>
            <a:srgbClr val="00B0F0"/>
          </a:solidFill>
        </a:ln>
      </dgm:spPr>
      <dgm:t>
        <a:bodyPr/>
        <a:lstStyle/>
        <a:p>
          <a:pPr algn="ctr"/>
          <a:r>
            <a:rPr lang="pl-PL" sz="2400" b="1" dirty="0"/>
            <a:t>        ALGORYTM – 3.167.092,00 zł.</a:t>
          </a:r>
        </a:p>
      </dgm:t>
    </dgm:pt>
    <dgm:pt modelId="{BDE0ABDD-A661-461A-A2A9-DB4827B855BF}" type="parTrans" cxnId="{17076DF3-8BA6-4403-B22C-FE59FF4AC07F}">
      <dgm:prSet/>
      <dgm:spPr/>
      <dgm:t>
        <a:bodyPr/>
        <a:lstStyle/>
        <a:p>
          <a:endParaRPr lang="pl-PL"/>
        </a:p>
      </dgm:t>
    </dgm:pt>
    <dgm:pt modelId="{2E8CFFA4-87D2-476F-B0F8-A7DA16ADC506}" type="sibTrans" cxnId="{17076DF3-8BA6-4403-B22C-FE59FF4AC07F}">
      <dgm:prSet/>
      <dgm:spPr/>
      <dgm:t>
        <a:bodyPr/>
        <a:lstStyle/>
        <a:p>
          <a:endParaRPr lang="pl-PL"/>
        </a:p>
      </dgm:t>
    </dgm:pt>
    <dgm:pt modelId="{4F280B00-0B8C-42B8-ADB6-9113F61E23CF}">
      <dgm:prSet phldrT="[Tekst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pPr algn="ctr"/>
          <a:r>
            <a:rPr lang="pl-PL" sz="2400" b="1" dirty="0"/>
            <a:t>             EFS RPO VI EDYCJA – 1.547.401,00 zł.</a:t>
          </a:r>
        </a:p>
      </dgm:t>
    </dgm:pt>
    <dgm:pt modelId="{F4EE1543-E15B-45AA-9374-BDF99D2063C9}" type="parTrans" cxnId="{445C4F11-4AEE-4862-BFFA-4E39FEDF6518}">
      <dgm:prSet/>
      <dgm:spPr/>
      <dgm:t>
        <a:bodyPr/>
        <a:lstStyle/>
        <a:p>
          <a:endParaRPr lang="pl-PL"/>
        </a:p>
      </dgm:t>
    </dgm:pt>
    <dgm:pt modelId="{8C057B45-026F-47B7-9DDE-069228CBEEEE}" type="sibTrans" cxnId="{445C4F11-4AEE-4862-BFFA-4E39FEDF6518}">
      <dgm:prSet/>
      <dgm:spPr/>
      <dgm:t>
        <a:bodyPr/>
        <a:lstStyle/>
        <a:p>
          <a:endParaRPr lang="pl-PL"/>
        </a:p>
      </dgm:t>
    </dgm:pt>
    <dgm:pt modelId="{A660AD16-79D6-462B-B907-FC09A2AFF77A}">
      <dgm:prSet phldrT="[Tekst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pPr algn="ctr"/>
          <a:r>
            <a:rPr lang="pl-PL" sz="2400" b="1" dirty="0"/>
            <a:t>            EFS POWER V EDYCJA – 1.207.962,00 zł.</a:t>
          </a:r>
        </a:p>
      </dgm:t>
    </dgm:pt>
    <dgm:pt modelId="{5EF8D63E-FF45-429E-8259-0829DFD0018A}" type="parTrans" cxnId="{514831A3-CB8C-4416-A0AB-6EE0AF937DD5}">
      <dgm:prSet/>
      <dgm:spPr/>
      <dgm:t>
        <a:bodyPr/>
        <a:lstStyle/>
        <a:p>
          <a:endParaRPr lang="pl-PL"/>
        </a:p>
      </dgm:t>
    </dgm:pt>
    <dgm:pt modelId="{F5FACBE6-3922-401C-83C5-B1848232144B}" type="sibTrans" cxnId="{514831A3-CB8C-4416-A0AB-6EE0AF937DD5}">
      <dgm:prSet/>
      <dgm:spPr/>
      <dgm:t>
        <a:bodyPr/>
        <a:lstStyle/>
        <a:p>
          <a:endParaRPr lang="pl-PL"/>
        </a:p>
      </dgm:t>
    </dgm:pt>
    <dgm:pt modelId="{7D1291BC-1EA5-4774-82F6-08959566BCE1}">
      <dgm:prSet phldrT="[Tekst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pPr algn="ctr"/>
          <a:r>
            <a:rPr lang="pl-PL" sz="2400" b="1" dirty="0"/>
            <a:t>                </a:t>
          </a:r>
          <a:r>
            <a:rPr lang="pl-PL" sz="2300" b="1" dirty="0"/>
            <a:t>KRAJOWY FUNDUSZ SZKOLENIOWY –272.154,00</a:t>
          </a:r>
          <a:r>
            <a:rPr lang="pl-PL" sz="2300" b="1" u="none" dirty="0"/>
            <a:t> </a:t>
          </a:r>
          <a:r>
            <a:rPr lang="pl-PL" sz="2300" b="1" dirty="0"/>
            <a:t>zł.</a:t>
          </a:r>
        </a:p>
      </dgm:t>
    </dgm:pt>
    <dgm:pt modelId="{E8CA404C-F0FA-4EA2-B3AC-87E8585AFBBC}" type="parTrans" cxnId="{CC2A6970-7FE9-4775-B038-5513962D8E33}">
      <dgm:prSet/>
      <dgm:spPr/>
      <dgm:t>
        <a:bodyPr/>
        <a:lstStyle/>
        <a:p>
          <a:endParaRPr lang="pl-PL"/>
        </a:p>
      </dgm:t>
    </dgm:pt>
    <dgm:pt modelId="{6B295FCA-545A-4BEA-BA09-DD867FD6A46E}" type="sibTrans" cxnId="{CC2A6970-7FE9-4775-B038-5513962D8E33}">
      <dgm:prSet/>
      <dgm:spPr/>
      <dgm:t>
        <a:bodyPr/>
        <a:lstStyle/>
        <a:p>
          <a:endParaRPr lang="pl-PL"/>
        </a:p>
      </dgm:t>
    </dgm:pt>
    <dgm:pt modelId="{C295BA42-DC92-4D73-8A7F-424CE03271BB}">
      <dgm:prSet phldrT="[Tekst]"/>
      <dgm:spPr>
        <a:solidFill>
          <a:schemeClr val="accent6">
            <a:lumMod val="40000"/>
            <a:lumOff val="60000"/>
          </a:schemeClr>
        </a:solidFill>
        <a:ln>
          <a:solidFill>
            <a:srgbClr val="00B0F0"/>
          </a:solidFill>
        </a:ln>
      </dgm:spPr>
      <dgm:t>
        <a:bodyPr/>
        <a:lstStyle/>
        <a:p>
          <a:pPr algn="ctr"/>
          <a:r>
            <a:rPr lang="pl-PL" b="1" dirty="0"/>
            <a:t>                            COVID - 19 - 250.000,00 zł.</a:t>
          </a:r>
        </a:p>
      </dgm:t>
    </dgm:pt>
    <dgm:pt modelId="{965DCE83-71EE-4311-BFA0-8651E6635FBF}" type="parTrans" cxnId="{A6835CD8-7929-47B1-B8DB-EA718C53C823}">
      <dgm:prSet/>
      <dgm:spPr/>
      <dgm:t>
        <a:bodyPr/>
        <a:lstStyle/>
        <a:p>
          <a:endParaRPr lang="pl-PL"/>
        </a:p>
      </dgm:t>
    </dgm:pt>
    <dgm:pt modelId="{AD66D30A-4867-4BC6-8B53-13F044FFEA3E}" type="sibTrans" cxnId="{A6835CD8-7929-47B1-B8DB-EA718C53C823}">
      <dgm:prSet/>
      <dgm:spPr/>
      <dgm:t>
        <a:bodyPr/>
        <a:lstStyle/>
        <a:p>
          <a:endParaRPr lang="pl-PL"/>
        </a:p>
      </dgm:t>
    </dgm:pt>
    <dgm:pt modelId="{0FB305E3-3F3D-411A-AB4D-CFC2BB80669C}">
      <dgm:prSet phldrT="[Tekst]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pPr algn="ctr"/>
          <a:r>
            <a:rPr lang="pl-PL" b="1" dirty="0"/>
            <a:t>                                      KIERUNEK PRACA – 371.900,00 zł.</a:t>
          </a:r>
        </a:p>
      </dgm:t>
    </dgm:pt>
    <dgm:pt modelId="{973B100A-911F-49C9-AC58-D1E75BEFA70E}" type="parTrans" cxnId="{CCADBD0E-5EC0-4525-A133-DAAF6E14D1E2}">
      <dgm:prSet/>
      <dgm:spPr/>
      <dgm:t>
        <a:bodyPr/>
        <a:lstStyle/>
        <a:p>
          <a:endParaRPr lang="pl-PL"/>
        </a:p>
      </dgm:t>
    </dgm:pt>
    <dgm:pt modelId="{E32D419C-7DB2-45EE-8122-2F14BD997776}" type="sibTrans" cxnId="{CCADBD0E-5EC0-4525-A133-DAAF6E14D1E2}">
      <dgm:prSet/>
      <dgm:spPr/>
      <dgm:t>
        <a:bodyPr/>
        <a:lstStyle/>
        <a:p>
          <a:endParaRPr lang="pl-PL"/>
        </a:p>
      </dgm:t>
    </dgm:pt>
    <dgm:pt modelId="{F46DDF3C-1C8C-42D2-8839-5BD1740913E8}">
      <dgm:prSet phldrT="[Tekst]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pPr algn="ctr"/>
          <a:r>
            <a:rPr lang="pl-PL" b="1" dirty="0"/>
            <a:t>                   VOUCHER ZATRUDNIENIOWY – 314.474,00 zł.</a:t>
          </a:r>
        </a:p>
      </dgm:t>
    </dgm:pt>
    <dgm:pt modelId="{AFB13E95-F40C-4969-8CDA-0DBD354F5204}" type="parTrans" cxnId="{DB4487C9-33E5-4559-97B8-B78BD59FA2B7}">
      <dgm:prSet/>
      <dgm:spPr/>
      <dgm:t>
        <a:bodyPr/>
        <a:lstStyle/>
        <a:p>
          <a:endParaRPr lang="pl-PL"/>
        </a:p>
      </dgm:t>
    </dgm:pt>
    <dgm:pt modelId="{D10D2985-32C4-4EC9-8702-ADDF98CA72EB}" type="sibTrans" cxnId="{DB4487C9-33E5-4559-97B8-B78BD59FA2B7}">
      <dgm:prSet/>
      <dgm:spPr/>
      <dgm:t>
        <a:bodyPr/>
        <a:lstStyle/>
        <a:p>
          <a:endParaRPr lang="pl-PL"/>
        </a:p>
      </dgm:t>
    </dgm:pt>
    <dgm:pt modelId="{671F50CE-5137-4EB5-AEBB-513D20DE1324}" type="pres">
      <dgm:prSet presAssocID="{5BA68066-91A4-4A41-875D-DEE6F4EE10B7}" presName="linear" presStyleCnt="0">
        <dgm:presLayoutVars>
          <dgm:animLvl val="lvl"/>
          <dgm:resizeHandles val="exact"/>
        </dgm:presLayoutVars>
      </dgm:prSet>
      <dgm:spPr/>
    </dgm:pt>
    <dgm:pt modelId="{1DD03D7B-1499-4412-B016-A2491BA40041}" type="pres">
      <dgm:prSet presAssocID="{DCEF6A91-463A-44EF-B9A7-70AF1C34E7FC}" presName="parentText" presStyleLbl="node1" presStyleIdx="0" presStyleCnt="7" custScaleY="27675" custLinFactY="-18407" custLinFactNeighborY="-100000">
        <dgm:presLayoutVars>
          <dgm:chMax val="0"/>
          <dgm:bulletEnabled val="1"/>
        </dgm:presLayoutVars>
      </dgm:prSet>
      <dgm:spPr/>
    </dgm:pt>
    <dgm:pt modelId="{AF0DB0C0-B9FB-4698-A7E6-022D5C3001BC}" type="pres">
      <dgm:prSet presAssocID="{2E8CFFA4-87D2-476F-B0F8-A7DA16ADC506}" presName="spacer" presStyleCnt="0"/>
      <dgm:spPr/>
    </dgm:pt>
    <dgm:pt modelId="{86A15730-F64F-40A1-B3C9-C648EF3D1C51}" type="pres">
      <dgm:prSet presAssocID="{4F280B00-0B8C-42B8-ADB6-9113F61E23CF}" presName="parentText" presStyleLbl="node1" presStyleIdx="1" presStyleCnt="7" custScaleY="27775" custLinFactNeighborY="-34682">
        <dgm:presLayoutVars>
          <dgm:chMax val="0"/>
          <dgm:bulletEnabled val="1"/>
        </dgm:presLayoutVars>
      </dgm:prSet>
      <dgm:spPr/>
    </dgm:pt>
    <dgm:pt modelId="{C9788A42-BDFE-4E37-8D9A-BA58FFCF4D39}" type="pres">
      <dgm:prSet presAssocID="{8C057B45-026F-47B7-9DDE-069228CBEEEE}" presName="spacer" presStyleCnt="0"/>
      <dgm:spPr/>
    </dgm:pt>
    <dgm:pt modelId="{6603CEB9-FBC5-410E-A337-A6817F2475C0}" type="pres">
      <dgm:prSet presAssocID="{A660AD16-79D6-462B-B907-FC09A2AFF77A}" presName="parentText" presStyleLbl="node1" presStyleIdx="2" presStyleCnt="7" custScaleY="31762" custLinFactNeighborY="-52366">
        <dgm:presLayoutVars>
          <dgm:chMax val="0"/>
          <dgm:bulletEnabled val="1"/>
        </dgm:presLayoutVars>
      </dgm:prSet>
      <dgm:spPr/>
    </dgm:pt>
    <dgm:pt modelId="{F6343388-B877-429E-A7DB-86EC3B119BA1}" type="pres">
      <dgm:prSet presAssocID="{F5FACBE6-3922-401C-83C5-B1848232144B}" presName="spacer" presStyleCnt="0"/>
      <dgm:spPr/>
    </dgm:pt>
    <dgm:pt modelId="{DC7CF1ED-BE4D-488D-9A3F-B57D2BBC4E0E}" type="pres">
      <dgm:prSet presAssocID="{7D1291BC-1EA5-4774-82F6-08959566BCE1}" presName="parentText" presStyleLbl="node1" presStyleIdx="3" presStyleCnt="7" custScaleY="25765" custLinFactNeighborY="37175">
        <dgm:presLayoutVars>
          <dgm:chMax val="0"/>
          <dgm:bulletEnabled val="1"/>
        </dgm:presLayoutVars>
      </dgm:prSet>
      <dgm:spPr/>
    </dgm:pt>
    <dgm:pt modelId="{4E0C76B8-EB7A-43C4-B791-BBC24E88D846}" type="pres">
      <dgm:prSet presAssocID="{6B295FCA-545A-4BEA-BA09-DD867FD6A46E}" presName="spacer" presStyleCnt="0"/>
      <dgm:spPr/>
    </dgm:pt>
    <dgm:pt modelId="{31078A3E-CE5F-4E9A-8F19-289CB633E34C}" type="pres">
      <dgm:prSet presAssocID="{C295BA42-DC92-4D73-8A7F-424CE03271BB}" presName="parentText" presStyleLbl="node1" presStyleIdx="4" presStyleCnt="7" custScaleY="42730" custLinFactY="60143" custLinFactNeighborX="1963" custLinFactNeighborY="100000">
        <dgm:presLayoutVars>
          <dgm:chMax val="0"/>
          <dgm:bulletEnabled val="1"/>
        </dgm:presLayoutVars>
      </dgm:prSet>
      <dgm:spPr/>
    </dgm:pt>
    <dgm:pt modelId="{BBAEE304-52E5-46B8-894D-BBD27EBAAD5A}" type="pres">
      <dgm:prSet presAssocID="{AD66D30A-4867-4BC6-8B53-13F044FFEA3E}" presName="spacer" presStyleCnt="0"/>
      <dgm:spPr/>
    </dgm:pt>
    <dgm:pt modelId="{6F5DBBAD-A499-44A9-95C4-F2E255EDD483}" type="pres">
      <dgm:prSet presAssocID="{0FB305E3-3F3D-411A-AB4D-CFC2BB80669C}" presName="parentText" presStyleLbl="node1" presStyleIdx="5" presStyleCnt="7" custScaleY="25765" custLinFactY="-39694" custLinFactNeighborY="-100000">
        <dgm:presLayoutVars>
          <dgm:chMax val="0"/>
          <dgm:bulletEnabled val="1"/>
        </dgm:presLayoutVars>
      </dgm:prSet>
      <dgm:spPr/>
    </dgm:pt>
    <dgm:pt modelId="{6205D333-A3F3-465E-A6E1-2175D468B9CB}" type="pres">
      <dgm:prSet presAssocID="{E32D419C-7DB2-45EE-8122-2F14BD997776}" presName="spacer" presStyleCnt="0"/>
      <dgm:spPr/>
    </dgm:pt>
    <dgm:pt modelId="{F698D1BD-343A-4EF7-BBFA-4D96C34CC85D}" type="pres">
      <dgm:prSet presAssocID="{F46DDF3C-1C8C-42D2-8839-5BD1740913E8}" presName="parentText" presStyleLbl="node1" presStyleIdx="6" presStyleCnt="7" custScaleY="25765" custLinFactY="-41826" custLinFactNeighborY="-100000">
        <dgm:presLayoutVars>
          <dgm:chMax val="0"/>
          <dgm:bulletEnabled val="1"/>
        </dgm:presLayoutVars>
      </dgm:prSet>
      <dgm:spPr/>
    </dgm:pt>
  </dgm:ptLst>
  <dgm:cxnLst>
    <dgm:cxn modelId="{CCADBD0E-5EC0-4525-A133-DAAF6E14D1E2}" srcId="{5BA68066-91A4-4A41-875D-DEE6F4EE10B7}" destId="{0FB305E3-3F3D-411A-AB4D-CFC2BB80669C}" srcOrd="5" destOrd="0" parTransId="{973B100A-911F-49C9-AC58-D1E75BEFA70E}" sibTransId="{E32D419C-7DB2-45EE-8122-2F14BD997776}"/>
    <dgm:cxn modelId="{445C4F11-4AEE-4862-BFFA-4E39FEDF6518}" srcId="{5BA68066-91A4-4A41-875D-DEE6F4EE10B7}" destId="{4F280B00-0B8C-42B8-ADB6-9113F61E23CF}" srcOrd="1" destOrd="0" parTransId="{F4EE1543-E15B-45AA-9374-BDF99D2063C9}" sibTransId="{8C057B45-026F-47B7-9DDE-069228CBEEEE}"/>
    <dgm:cxn modelId="{1536493F-D85E-42F1-8202-D6CA92392CD0}" type="presOf" srcId="{0FB305E3-3F3D-411A-AB4D-CFC2BB80669C}" destId="{6F5DBBAD-A499-44A9-95C4-F2E255EDD483}" srcOrd="0" destOrd="0" presId="urn:microsoft.com/office/officeart/2005/8/layout/vList2"/>
    <dgm:cxn modelId="{AC26525C-DD48-4F94-9C50-FE387DE330D5}" type="presOf" srcId="{C295BA42-DC92-4D73-8A7F-424CE03271BB}" destId="{31078A3E-CE5F-4E9A-8F19-289CB633E34C}" srcOrd="0" destOrd="0" presId="urn:microsoft.com/office/officeart/2005/8/layout/vList2"/>
    <dgm:cxn modelId="{CC2A6970-7FE9-4775-B038-5513962D8E33}" srcId="{5BA68066-91A4-4A41-875D-DEE6F4EE10B7}" destId="{7D1291BC-1EA5-4774-82F6-08959566BCE1}" srcOrd="3" destOrd="0" parTransId="{E8CA404C-F0FA-4EA2-B3AC-87E8585AFBBC}" sibTransId="{6B295FCA-545A-4BEA-BA09-DD867FD6A46E}"/>
    <dgm:cxn modelId="{38B0C850-FA4B-48E5-891B-24B33AFA0F83}" type="presOf" srcId="{4F280B00-0B8C-42B8-ADB6-9113F61E23CF}" destId="{86A15730-F64F-40A1-B3C9-C648EF3D1C51}" srcOrd="0" destOrd="0" presId="urn:microsoft.com/office/officeart/2005/8/layout/vList2"/>
    <dgm:cxn modelId="{32372C9D-D56C-4405-97C7-6D545323BE50}" type="presOf" srcId="{7D1291BC-1EA5-4774-82F6-08959566BCE1}" destId="{DC7CF1ED-BE4D-488D-9A3F-B57D2BBC4E0E}" srcOrd="0" destOrd="0" presId="urn:microsoft.com/office/officeart/2005/8/layout/vList2"/>
    <dgm:cxn modelId="{9A1FB99E-0E76-42CA-93EC-DED79E907D1B}" type="presOf" srcId="{A660AD16-79D6-462B-B907-FC09A2AFF77A}" destId="{6603CEB9-FBC5-410E-A337-A6817F2475C0}" srcOrd="0" destOrd="0" presId="urn:microsoft.com/office/officeart/2005/8/layout/vList2"/>
    <dgm:cxn modelId="{514831A3-CB8C-4416-A0AB-6EE0AF937DD5}" srcId="{5BA68066-91A4-4A41-875D-DEE6F4EE10B7}" destId="{A660AD16-79D6-462B-B907-FC09A2AFF77A}" srcOrd="2" destOrd="0" parTransId="{5EF8D63E-FF45-429E-8259-0829DFD0018A}" sibTransId="{F5FACBE6-3922-401C-83C5-B1848232144B}"/>
    <dgm:cxn modelId="{525B84B6-1CA6-4D0D-AEAD-EE8E5ED32A24}" type="presOf" srcId="{5BA68066-91A4-4A41-875D-DEE6F4EE10B7}" destId="{671F50CE-5137-4EB5-AEBB-513D20DE1324}" srcOrd="0" destOrd="0" presId="urn:microsoft.com/office/officeart/2005/8/layout/vList2"/>
    <dgm:cxn modelId="{DB4487C9-33E5-4559-97B8-B78BD59FA2B7}" srcId="{5BA68066-91A4-4A41-875D-DEE6F4EE10B7}" destId="{F46DDF3C-1C8C-42D2-8839-5BD1740913E8}" srcOrd="6" destOrd="0" parTransId="{AFB13E95-F40C-4969-8CDA-0DBD354F5204}" sibTransId="{D10D2985-32C4-4EC9-8702-ADDF98CA72EB}"/>
    <dgm:cxn modelId="{DDFAEDCA-EC3B-43E8-8008-5F62BD7E8AB7}" type="presOf" srcId="{DCEF6A91-463A-44EF-B9A7-70AF1C34E7FC}" destId="{1DD03D7B-1499-4412-B016-A2491BA40041}" srcOrd="0" destOrd="0" presId="urn:microsoft.com/office/officeart/2005/8/layout/vList2"/>
    <dgm:cxn modelId="{A6835CD8-7929-47B1-B8DB-EA718C53C823}" srcId="{5BA68066-91A4-4A41-875D-DEE6F4EE10B7}" destId="{C295BA42-DC92-4D73-8A7F-424CE03271BB}" srcOrd="4" destOrd="0" parTransId="{965DCE83-71EE-4311-BFA0-8651E6635FBF}" sibTransId="{AD66D30A-4867-4BC6-8B53-13F044FFEA3E}"/>
    <dgm:cxn modelId="{9AE5EFE8-CB4E-474F-A77C-2D85D5A83E85}" type="presOf" srcId="{F46DDF3C-1C8C-42D2-8839-5BD1740913E8}" destId="{F698D1BD-343A-4EF7-BBFA-4D96C34CC85D}" srcOrd="0" destOrd="0" presId="urn:microsoft.com/office/officeart/2005/8/layout/vList2"/>
    <dgm:cxn modelId="{17076DF3-8BA6-4403-B22C-FE59FF4AC07F}" srcId="{5BA68066-91A4-4A41-875D-DEE6F4EE10B7}" destId="{DCEF6A91-463A-44EF-B9A7-70AF1C34E7FC}" srcOrd="0" destOrd="0" parTransId="{BDE0ABDD-A661-461A-A2A9-DB4827B855BF}" sibTransId="{2E8CFFA4-87D2-476F-B0F8-A7DA16ADC506}"/>
    <dgm:cxn modelId="{766C972F-C461-49C3-92EC-E97177BCBB39}" type="presParOf" srcId="{671F50CE-5137-4EB5-AEBB-513D20DE1324}" destId="{1DD03D7B-1499-4412-B016-A2491BA40041}" srcOrd="0" destOrd="0" presId="urn:microsoft.com/office/officeart/2005/8/layout/vList2"/>
    <dgm:cxn modelId="{173403AC-664A-4335-9FE6-FE3CE73CCF9A}" type="presParOf" srcId="{671F50CE-5137-4EB5-AEBB-513D20DE1324}" destId="{AF0DB0C0-B9FB-4698-A7E6-022D5C3001BC}" srcOrd="1" destOrd="0" presId="urn:microsoft.com/office/officeart/2005/8/layout/vList2"/>
    <dgm:cxn modelId="{4182D46F-C744-4FBE-ADA7-BF175FF1238E}" type="presParOf" srcId="{671F50CE-5137-4EB5-AEBB-513D20DE1324}" destId="{86A15730-F64F-40A1-B3C9-C648EF3D1C51}" srcOrd="2" destOrd="0" presId="urn:microsoft.com/office/officeart/2005/8/layout/vList2"/>
    <dgm:cxn modelId="{5EC3BE0F-6CB4-46C0-A5A1-19B4298C2EC3}" type="presParOf" srcId="{671F50CE-5137-4EB5-AEBB-513D20DE1324}" destId="{C9788A42-BDFE-4E37-8D9A-BA58FFCF4D39}" srcOrd="3" destOrd="0" presId="urn:microsoft.com/office/officeart/2005/8/layout/vList2"/>
    <dgm:cxn modelId="{0E58FC8C-5FDA-41B2-8EA8-697C0C88C3C7}" type="presParOf" srcId="{671F50CE-5137-4EB5-AEBB-513D20DE1324}" destId="{6603CEB9-FBC5-410E-A337-A6817F2475C0}" srcOrd="4" destOrd="0" presId="urn:microsoft.com/office/officeart/2005/8/layout/vList2"/>
    <dgm:cxn modelId="{74AE9467-B463-4714-87FE-55DF30B1B858}" type="presParOf" srcId="{671F50CE-5137-4EB5-AEBB-513D20DE1324}" destId="{F6343388-B877-429E-A7DB-86EC3B119BA1}" srcOrd="5" destOrd="0" presId="urn:microsoft.com/office/officeart/2005/8/layout/vList2"/>
    <dgm:cxn modelId="{756FA5B8-E573-4C79-9062-1F8D0E5570CE}" type="presParOf" srcId="{671F50CE-5137-4EB5-AEBB-513D20DE1324}" destId="{DC7CF1ED-BE4D-488D-9A3F-B57D2BBC4E0E}" srcOrd="6" destOrd="0" presId="urn:microsoft.com/office/officeart/2005/8/layout/vList2"/>
    <dgm:cxn modelId="{F418B87A-6938-4C76-A631-1656158C491D}" type="presParOf" srcId="{671F50CE-5137-4EB5-AEBB-513D20DE1324}" destId="{4E0C76B8-EB7A-43C4-B791-BBC24E88D846}" srcOrd="7" destOrd="0" presId="urn:microsoft.com/office/officeart/2005/8/layout/vList2"/>
    <dgm:cxn modelId="{4F2DAEC3-4117-4DFB-836E-D86B11CD3C58}" type="presParOf" srcId="{671F50CE-5137-4EB5-AEBB-513D20DE1324}" destId="{31078A3E-CE5F-4E9A-8F19-289CB633E34C}" srcOrd="8" destOrd="0" presId="urn:microsoft.com/office/officeart/2005/8/layout/vList2"/>
    <dgm:cxn modelId="{F47D7627-609C-4950-9957-98C5EC1061B6}" type="presParOf" srcId="{671F50CE-5137-4EB5-AEBB-513D20DE1324}" destId="{BBAEE304-52E5-46B8-894D-BBD27EBAAD5A}" srcOrd="9" destOrd="0" presId="urn:microsoft.com/office/officeart/2005/8/layout/vList2"/>
    <dgm:cxn modelId="{30EEC6FD-1983-490A-9D62-9943B3B389FC}" type="presParOf" srcId="{671F50CE-5137-4EB5-AEBB-513D20DE1324}" destId="{6F5DBBAD-A499-44A9-95C4-F2E255EDD483}" srcOrd="10" destOrd="0" presId="urn:microsoft.com/office/officeart/2005/8/layout/vList2"/>
    <dgm:cxn modelId="{A861DD8B-6E7A-43A5-9D52-BC2547B464BB}" type="presParOf" srcId="{671F50CE-5137-4EB5-AEBB-513D20DE1324}" destId="{6205D333-A3F3-465E-A6E1-2175D468B9CB}" srcOrd="11" destOrd="0" presId="urn:microsoft.com/office/officeart/2005/8/layout/vList2"/>
    <dgm:cxn modelId="{8FAED76D-D07D-4C15-8A2B-4183C037F3D6}" type="presParOf" srcId="{671F50CE-5137-4EB5-AEBB-513D20DE1324}" destId="{F698D1BD-343A-4EF7-BBFA-4D96C34CC85D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19986AD-9B23-43D1-993D-C8390894EA5C}" type="doc">
      <dgm:prSet loTypeId="urn:microsoft.com/office/officeart/2005/8/layout/radial5" loCatId="relationship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pl-PL"/>
        </a:p>
      </dgm:t>
    </dgm:pt>
    <dgm:pt modelId="{54F83388-5BB2-4C89-A060-8009ABE7F621}">
      <dgm:prSet phldrT="[Tekst]" custT="1"/>
      <dgm:spPr/>
      <dgm:t>
        <a:bodyPr/>
        <a:lstStyle/>
        <a:p>
          <a:r>
            <a:rPr lang="pl-PL" sz="1600" b="1" dirty="0"/>
            <a:t>Łącznie zaktywizowano                        899 osób</a:t>
          </a:r>
        </a:p>
      </dgm:t>
    </dgm:pt>
    <dgm:pt modelId="{8AB52DE5-27D3-4EAA-9237-62DD36F556F1}" type="parTrans" cxnId="{9F33A214-7A22-4629-BD61-4A9B79F702D9}">
      <dgm:prSet/>
      <dgm:spPr/>
      <dgm:t>
        <a:bodyPr/>
        <a:lstStyle/>
        <a:p>
          <a:endParaRPr lang="pl-PL"/>
        </a:p>
      </dgm:t>
    </dgm:pt>
    <dgm:pt modelId="{8446DFA2-DC64-4297-BB51-CFF22A4A67DF}" type="sibTrans" cxnId="{9F33A214-7A22-4629-BD61-4A9B79F702D9}">
      <dgm:prSet/>
      <dgm:spPr/>
      <dgm:t>
        <a:bodyPr/>
        <a:lstStyle/>
        <a:p>
          <a:endParaRPr lang="pl-PL"/>
        </a:p>
      </dgm:t>
    </dgm:pt>
    <dgm:pt modelId="{CDA69312-AF19-47BC-A1ED-AA583EDCFE12}">
      <dgm:prSet phldrT="[Tekst]" custT="1"/>
      <dgm:spPr/>
      <dgm:t>
        <a:bodyPr/>
        <a:lstStyle/>
        <a:p>
          <a:r>
            <a:rPr lang="pl-PL" sz="1100" dirty="0"/>
            <a:t>Staż</a:t>
          </a:r>
          <a:r>
            <a:rPr lang="pl-PL" sz="1100" b="1" dirty="0"/>
            <a:t>              171 osób</a:t>
          </a:r>
        </a:p>
      </dgm:t>
    </dgm:pt>
    <dgm:pt modelId="{AA42C487-2663-4485-9843-A41158F8D94A}" type="parTrans" cxnId="{C6F7FE38-833E-4FB0-8F6D-15B5F6645868}">
      <dgm:prSet/>
      <dgm:spPr/>
      <dgm:t>
        <a:bodyPr/>
        <a:lstStyle/>
        <a:p>
          <a:endParaRPr lang="pl-PL"/>
        </a:p>
      </dgm:t>
    </dgm:pt>
    <dgm:pt modelId="{ED54D852-3EC4-428F-8489-8809A8DEAD05}" type="sibTrans" cxnId="{C6F7FE38-833E-4FB0-8F6D-15B5F6645868}">
      <dgm:prSet/>
      <dgm:spPr/>
      <dgm:t>
        <a:bodyPr/>
        <a:lstStyle/>
        <a:p>
          <a:endParaRPr lang="pl-PL"/>
        </a:p>
      </dgm:t>
    </dgm:pt>
    <dgm:pt modelId="{C444D608-A49F-4BDC-9C53-36666934F856}">
      <dgm:prSet phldrT="[Tekst]" custT="1"/>
      <dgm:spPr/>
      <dgm:t>
        <a:bodyPr/>
        <a:lstStyle/>
        <a:p>
          <a:r>
            <a:rPr lang="pl-PL" sz="1100" dirty="0"/>
            <a:t>Prace </a:t>
          </a:r>
          <a:r>
            <a:rPr lang="pl-PL" sz="1000" dirty="0"/>
            <a:t>interwencyjne</a:t>
          </a:r>
          <a:r>
            <a:rPr lang="pl-PL" sz="1100" dirty="0"/>
            <a:t>                              </a:t>
          </a:r>
          <a:r>
            <a:rPr lang="pl-PL" sz="1100" b="1" dirty="0"/>
            <a:t>3</a:t>
          </a:r>
          <a:r>
            <a:rPr lang="pl-PL" sz="1100" dirty="0"/>
            <a:t>5 </a:t>
          </a:r>
          <a:r>
            <a:rPr lang="pl-PL" sz="1100" b="1" dirty="0"/>
            <a:t>osób</a:t>
          </a:r>
        </a:p>
      </dgm:t>
    </dgm:pt>
    <dgm:pt modelId="{B19DE79D-0354-4DEE-BC2C-E0B54370D5B8}" type="parTrans" cxnId="{C3CA924F-0B03-41B9-8AA2-9FB7D602A2C4}">
      <dgm:prSet/>
      <dgm:spPr/>
      <dgm:t>
        <a:bodyPr/>
        <a:lstStyle/>
        <a:p>
          <a:endParaRPr lang="pl-PL"/>
        </a:p>
      </dgm:t>
    </dgm:pt>
    <dgm:pt modelId="{7DA036D2-2240-48F3-8CE3-75891D92D9C5}" type="sibTrans" cxnId="{C3CA924F-0B03-41B9-8AA2-9FB7D602A2C4}">
      <dgm:prSet/>
      <dgm:spPr/>
      <dgm:t>
        <a:bodyPr/>
        <a:lstStyle/>
        <a:p>
          <a:endParaRPr lang="pl-PL"/>
        </a:p>
      </dgm:t>
    </dgm:pt>
    <dgm:pt modelId="{49F1A1DF-C2D7-4AC6-B8C9-2D15A7DADCE7}">
      <dgm:prSet phldrT="[Tekst]" custT="1"/>
      <dgm:spPr/>
      <dgm:t>
        <a:bodyPr/>
        <a:lstStyle/>
        <a:p>
          <a:r>
            <a:rPr lang="pl-PL" sz="1100" dirty="0"/>
            <a:t>Bon na zasiedlenie             </a:t>
          </a:r>
          <a:r>
            <a:rPr lang="pl-PL" sz="1100" b="1" dirty="0"/>
            <a:t>7 osób</a:t>
          </a:r>
        </a:p>
      </dgm:t>
    </dgm:pt>
    <dgm:pt modelId="{825D27B0-AE0C-4D3B-8855-1D7154F0D6A2}" type="parTrans" cxnId="{64ADCCFE-3B18-4964-8CD5-797DC20BA53C}">
      <dgm:prSet/>
      <dgm:spPr/>
      <dgm:t>
        <a:bodyPr/>
        <a:lstStyle/>
        <a:p>
          <a:endParaRPr lang="pl-PL"/>
        </a:p>
      </dgm:t>
    </dgm:pt>
    <dgm:pt modelId="{25136EA8-3CC9-49E0-B443-2E960AFECE29}" type="sibTrans" cxnId="{64ADCCFE-3B18-4964-8CD5-797DC20BA53C}">
      <dgm:prSet/>
      <dgm:spPr/>
      <dgm:t>
        <a:bodyPr/>
        <a:lstStyle/>
        <a:p>
          <a:endParaRPr lang="pl-PL"/>
        </a:p>
      </dgm:t>
    </dgm:pt>
    <dgm:pt modelId="{4789F5AF-E22E-46D8-93D5-A2E7EC769C0D}">
      <dgm:prSet phldrT="[Tekst]" custT="1"/>
      <dgm:spPr/>
      <dgm:t>
        <a:bodyPr/>
        <a:lstStyle/>
        <a:p>
          <a:r>
            <a:rPr lang="pl-PL" sz="900" dirty="0"/>
            <a:t>Refundacja kosztów doposażenia lub wyposażenia stanowiska pracy</a:t>
          </a:r>
          <a:r>
            <a:rPr lang="pl-PL" sz="1000" dirty="0"/>
            <a:t> </a:t>
          </a:r>
          <a:r>
            <a:rPr lang="pl-PL" sz="1000" b="1" dirty="0"/>
            <a:t>19</a:t>
          </a:r>
          <a:r>
            <a:rPr lang="pl-PL" sz="1050" b="1" dirty="0"/>
            <a:t> osób</a:t>
          </a:r>
        </a:p>
      </dgm:t>
    </dgm:pt>
    <dgm:pt modelId="{73F35B70-C419-4C13-9C46-79F238410E49}" type="parTrans" cxnId="{EBE4A4EB-845C-4E72-BF1E-65E73C873FC7}">
      <dgm:prSet/>
      <dgm:spPr/>
      <dgm:t>
        <a:bodyPr/>
        <a:lstStyle/>
        <a:p>
          <a:endParaRPr lang="pl-PL"/>
        </a:p>
      </dgm:t>
    </dgm:pt>
    <dgm:pt modelId="{60476B9C-8C1B-4713-A6D7-84ED6728D257}" type="sibTrans" cxnId="{EBE4A4EB-845C-4E72-BF1E-65E73C873FC7}">
      <dgm:prSet/>
      <dgm:spPr/>
      <dgm:t>
        <a:bodyPr/>
        <a:lstStyle/>
        <a:p>
          <a:endParaRPr lang="pl-PL"/>
        </a:p>
      </dgm:t>
    </dgm:pt>
    <dgm:pt modelId="{3A946082-2DE1-4E37-9C76-8EAB798EF455}">
      <dgm:prSet phldrT="[Tekst]" custT="1"/>
      <dgm:spPr/>
      <dgm:t>
        <a:bodyPr/>
        <a:lstStyle/>
        <a:p>
          <a:r>
            <a:rPr lang="pl-PL" sz="1100" dirty="0"/>
            <a:t>Dofinansowanie podjęcia działalności gospodarczej                 </a:t>
          </a:r>
          <a:r>
            <a:rPr lang="pl-PL" sz="1100" b="1" dirty="0"/>
            <a:t>14 osób</a:t>
          </a:r>
        </a:p>
      </dgm:t>
    </dgm:pt>
    <dgm:pt modelId="{FC8A6C49-F764-4654-AA71-D4314233EBC0}" type="parTrans" cxnId="{F05D2106-DE42-4482-A029-6A348E325592}">
      <dgm:prSet/>
      <dgm:spPr/>
      <dgm:t>
        <a:bodyPr/>
        <a:lstStyle/>
        <a:p>
          <a:endParaRPr lang="pl-PL"/>
        </a:p>
      </dgm:t>
    </dgm:pt>
    <dgm:pt modelId="{6BC1EAD0-DE8D-471F-B8B3-1408CC26118B}" type="sibTrans" cxnId="{F05D2106-DE42-4482-A029-6A348E325592}">
      <dgm:prSet/>
      <dgm:spPr/>
      <dgm:t>
        <a:bodyPr/>
        <a:lstStyle/>
        <a:p>
          <a:endParaRPr lang="pl-PL"/>
        </a:p>
      </dgm:t>
    </dgm:pt>
    <dgm:pt modelId="{9AE71109-B081-4681-9DE0-CA33732AD6D2}">
      <dgm:prSet phldrT="[Tekst]" custT="1"/>
      <dgm:spPr/>
      <dgm:t>
        <a:bodyPr/>
        <a:lstStyle/>
        <a:p>
          <a:r>
            <a:rPr lang="pl-PL" sz="1200" b="0" dirty="0"/>
            <a:t>Szkolenie    </a:t>
          </a:r>
          <a:r>
            <a:rPr lang="pl-PL" sz="1100" b="0" dirty="0"/>
            <a:t>                      </a:t>
          </a:r>
          <a:r>
            <a:rPr lang="pl-PL" sz="1100" b="1" dirty="0"/>
            <a:t>114 osób</a:t>
          </a:r>
        </a:p>
      </dgm:t>
    </dgm:pt>
    <dgm:pt modelId="{7FDE68E5-238C-4DE5-A3B4-82BE7D684B82}" type="parTrans" cxnId="{58922579-75FA-44C3-91B2-CBE3BAE3481E}">
      <dgm:prSet/>
      <dgm:spPr/>
      <dgm:t>
        <a:bodyPr/>
        <a:lstStyle/>
        <a:p>
          <a:endParaRPr lang="pl-PL"/>
        </a:p>
      </dgm:t>
    </dgm:pt>
    <dgm:pt modelId="{27FCE293-E933-4699-B95D-66A0AA368527}" type="sibTrans" cxnId="{58922579-75FA-44C3-91B2-CBE3BAE3481E}">
      <dgm:prSet/>
      <dgm:spPr/>
      <dgm:t>
        <a:bodyPr/>
        <a:lstStyle/>
        <a:p>
          <a:endParaRPr lang="pl-PL"/>
        </a:p>
      </dgm:t>
    </dgm:pt>
    <dgm:pt modelId="{47670027-6AF0-49AB-800B-BA503A9116DD}">
      <dgm:prSet phldrT="[Tekst]" custT="1"/>
      <dgm:spPr/>
      <dgm:t>
        <a:bodyPr/>
        <a:lstStyle/>
        <a:p>
          <a:r>
            <a:rPr lang="pl-PL" sz="1200" dirty="0"/>
            <a:t>Roboty publiczne                </a:t>
          </a:r>
          <a:r>
            <a:rPr lang="pl-PL" sz="1200" b="1" dirty="0"/>
            <a:t>24</a:t>
          </a:r>
          <a:r>
            <a:rPr lang="pl-PL" sz="1100" b="1" dirty="0"/>
            <a:t> osoby</a:t>
          </a:r>
        </a:p>
      </dgm:t>
    </dgm:pt>
    <dgm:pt modelId="{937C35D4-1C8D-436E-94ED-5F03BD28EC3F}" type="parTrans" cxnId="{8A542A81-9747-465E-A45E-2E74A07C8738}">
      <dgm:prSet/>
      <dgm:spPr/>
      <dgm:t>
        <a:bodyPr/>
        <a:lstStyle/>
        <a:p>
          <a:endParaRPr lang="pl-PL"/>
        </a:p>
      </dgm:t>
    </dgm:pt>
    <dgm:pt modelId="{7A47647D-4309-4340-99F0-0D4D17E57684}" type="sibTrans" cxnId="{8A542A81-9747-465E-A45E-2E74A07C8738}">
      <dgm:prSet/>
      <dgm:spPr/>
      <dgm:t>
        <a:bodyPr/>
        <a:lstStyle/>
        <a:p>
          <a:endParaRPr lang="pl-PL"/>
        </a:p>
      </dgm:t>
    </dgm:pt>
    <dgm:pt modelId="{3DD17DF4-2D13-463A-B1D6-BD142A748240}">
      <dgm:prSet phldrT="[Tekst]" custT="1"/>
      <dgm:spPr/>
      <dgm:t>
        <a:bodyPr/>
        <a:lstStyle/>
        <a:p>
          <a:r>
            <a:rPr lang="pl-PL" sz="1200" dirty="0"/>
            <a:t>Prace społecznie użyteczne                       </a:t>
          </a:r>
          <a:r>
            <a:rPr lang="pl-PL" sz="1200" b="1" dirty="0"/>
            <a:t>72</a:t>
          </a:r>
          <a:r>
            <a:rPr lang="pl-PL" sz="1100" b="1" dirty="0"/>
            <a:t> osoby</a:t>
          </a:r>
        </a:p>
      </dgm:t>
    </dgm:pt>
    <dgm:pt modelId="{C7A60FDE-F9BF-4001-831C-6413B954A874}" type="parTrans" cxnId="{7345F464-00E8-4D32-83FB-7F8679898C54}">
      <dgm:prSet/>
      <dgm:spPr/>
      <dgm:t>
        <a:bodyPr/>
        <a:lstStyle/>
        <a:p>
          <a:endParaRPr lang="pl-PL"/>
        </a:p>
      </dgm:t>
    </dgm:pt>
    <dgm:pt modelId="{9EEB5E86-2BBE-48F8-93D2-42CEA036CF71}" type="sibTrans" cxnId="{7345F464-00E8-4D32-83FB-7F8679898C54}">
      <dgm:prSet/>
      <dgm:spPr/>
      <dgm:t>
        <a:bodyPr/>
        <a:lstStyle/>
        <a:p>
          <a:endParaRPr lang="pl-PL"/>
        </a:p>
      </dgm:t>
    </dgm:pt>
    <dgm:pt modelId="{EE803216-5E24-4E46-80A2-473D3D0FEBB2}">
      <dgm:prSet phldrT="[Tekst]"/>
      <dgm:spPr/>
      <dgm:t>
        <a:bodyPr/>
        <a:lstStyle/>
        <a:p>
          <a:endParaRPr lang="pl-PL" dirty="0"/>
        </a:p>
      </dgm:t>
    </dgm:pt>
    <dgm:pt modelId="{72785C26-BF94-4B89-B17D-C507D85DEEB9}" type="parTrans" cxnId="{4CA88F8A-9223-4288-B0F5-28A9D6DF9A9C}">
      <dgm:prSet/>
      <dgm:spPr/>
      <dgm:t>
        <a:bodyPr/>
        <a:lstStyle/>
        <a:p>
          <a:endParaRPr lang="pl-PL"/>
        </a:p>
      </dgm:t>
    </dgm:pt>
    <dgm:pt modelId="{6AE4801C-31E0-4268-B8D9-ADF7FFEC911C}" type="sibTrans" cxnId="{4CA88F8A-9223-4288-B0F5-28A9D6DF9A9C}">
      <dgm:prSet/>
      <dgm:spPr/>
      <dgm:t>
        <a:bodyPr/>
        <a:lstStyle/>
        <a:p>
          <a:endParaRPr lang="pl-PL"/>
        </a:p>
      </dgm:t>
    </dgm:pt>
    <dgm:pt modelId="{4A4EED9A-5071-4994-8ADC-7456215AD66E}">
      <dgm:prSet phldrT="[Tekst]" custT="1"/>
      <dgm:spPr/>
      <dgm:t>
        <a:bodyPr/>
        <a:lstStyle/>
        <a:p>
          <a:r>
            <a:rPr lang="pl-PL" sz="1100" b="0" dirty="0"/>
            <a:t>Usługa poradnictwa zawodowego </a:t>
          </a:r>
          <a:r>
            <a:rPr lang="pl-PL" sz="1100" b="1" dirty="0"/>
            <a:t>432</a:t>
          </a:r>
          <a:r>
            <a:rPr lang="pl-PL" sz="1100" b="0" dirty="0"/>
            <a:t> </a:t>
          </a:r>
          <a:r>
            <a:rPr lang="pl-PL" sz="1100" b="1" dirty="0"/>
            <a:t>osoby</a:t>
          </a:r>
        </a:p>
      </dgm:t>
    </dgm:pt>
    <dgm:pt modelId="{98B640E7-BBC3-4479-96DE-38DAAF5259DC}" type="parTrans" cxnId="{B7F3EC42-F220-491A-A3E9-FC605B67979B}">
      <dgm:prSet/>
      <dgm:spPr/>
      <dgm:t>
        <a:bodyPr/>
        <a:lstStyle/>
        <a:p>
          <a:endParaRPr lang="pl-PL"/>
        </a:p>
      </dgm:t>
    </dgm:pt>
    <dgm:pt modelId="{EC5164AA-F0D5-4F39-BBD5-D5B51922A271}" type="sibTrans" cxnId="{B7F3EC42-F220-491A-A3E9-FC605B67979B}">
      <dgm:prSet/>
      <dgm:spPr/>
      <dgm:t>
        <a:bodyPr/>
        <a:lstStyle/>
        <a:p>
          <a:endParaRPr lang="pl-PL"/>
        </a:p>
      </dgm:t>
    </dgm:pt>
    <dgm:pt modelId="{934AE36B-D08C-43B0-A7F3-5E90FAE580D4}">
      <dgm:prSet phldrT="[Tekst]" custT="1"/>
      <dgm:spPr/>
      <dgm:t>
        <a:bodyPr/>
        <a:lstStyle/>
        <a:p>
          <a:r>
            <a:rPr lang="pl-PL" sz="900" b="0" dirty="0"/>
            <a:t>Refundacja opłaconych składek na ubezpieczenie społeczne dla spółdzielni socjalnej </a:t>
          </a:r>
          <a:r>
            <a:rPr lang="pl-PL" sz="900" b="1" dirty="0"/>
            <a:t>11 osób</a:t>
          </a:r>
        </a:p>
      </dgm:t>
    </dgm:pt>
    <dgm:pt modelId="{4184A511-541E-490B-90C3-9AACA37D6AA0}" type="parTrans" cxnId="{EB8F881F-A3C5-49F4-A3B6-14B0C5A45748}">
      <dgm:prSet/>
      <dgm:spPr/>
      <dgm:t>
        <a:bodyPr/>
        <a:lstStyle/>
        <a:p>
          <a:endParaRPr lang="pl-PL"/>
        </a:p>
      </dgm:t>
    </dgm:pt>
    <dgm:pt modelId="{F5C0F706-4A08-4206-9E7B-7ACBFD55E1DF}" type="sibTrans" cxnId="{EB8F881F-A3C5-49F4-A3B6-14B0C5A45748}">
      <dgm:prSet/>
      <dgm:spPr/>
      <dgm:t>
        <a:bodyPr/>
        <a:lstStyle/>
        <a:p>
          <a:endParaRPr lang="pl-PL"/>
        </a:p>
      </dgm:t>
    </dgm:pt>
    <dgm:pt modelId="{093333D0-7D7D-464F-B4A1-6DD1E61D43A5}" type="pres">
      <dgm:prSet presAssocID="{019986AD-9B23-43D1-993D-C8390894EA5C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900ACD66-460D-4B30-8F65-59FCC7F405FB}" type="pres">
      <dgm:prSet presAssocID="{54F83388-5BB2-4C89-A060-8009ABE7F621}" presName="centerShape" presStyleLbl="node0" presStyleIdx="0" presStyleCnt="1" custScaleX="190112" custScaleY="121031"/>
      <dgm:spPr/>
    </dgm:pt>
    <dgm:pt modelId="{F60B2305-4942-4F88-A018-C29772DD8596}" type="pres">
      <dgm:prSet presAssocID="{AA42C487-2663-4485-9843-A41158F8D94A}" presName="parTrans" presStyleLbl="sibTrans2D1" presStyleIdx="0" presStyleCnt="10"/>
      <dgm:spPr/>
    </dgm:pt>
    <dgm:pt modelId="{9CD9FCEA-456A-4041-9B0D-00F728E2E8F4}" type="pres">
      <dgm:prSet presAssocID="{AA42C487-2663-4485-9843-A41158F8D94A}" presName="connectorText" presStyleLbl="sibTrans2D1" presStyleIdx="0" presStyleCnt="10"/>
      <dgm:spPr/>
    </dgm:pt>
    <dgm:pt modelId="{E38CD94E-6580-4FF0-A75A-A444885B4CB6}" type="pres">
      <dgm:prSet presAssocID="{CDA69312-AF19-47BC-A1ED-AA583EDCFE12}" presName="node" presStyleLbl="node1" presStyleIdx="0" presStyleCnt="10" custScaleX="113683" custScaleY="113683" custRadScaleRad="100544" custRadScaleInc="1717">
        <dgm:presLayoutVars>
          <dgm:bulletEnabled val="1"/>
        </dgm:presLayoutVars>
      </dgm:prSet>
      <dgm:spPr/>
    </dgm:pt>
    <dgm:pt modelId="{983F8743-9852-439A-8489-E95C63C37AAF}" type="pres">
      <dgm:prSet presAssocID="{B19DE79D-0354-4DEE-BC2C-E0B54370D5B8}" presName="parTrans" presStyleLbl="sibTrans2D1" presStyleIdx="1" presStyleCnt="10"/>
      <dgm:spPr/>
    </dgm:pt>
    <dgm:pt modelId="{EA9632EE-BAD6-4A1F-AD40-722BA9222AF2}" type="pres">
      <dgm:prSet presAssocID="{B19DE79D-0354-4DEE-BC2C-E0B54370D5B8}" presName="connectorText" presStyleLbl="sibTrans2D1" presStyleIdx="1" presStyleCnt="10"/>
      <dgm:spPr/>
    </dgm:pt>
    <dgm:pt modelId="{FE73752B-4DF7-4D9C-A0D8-4A934B807973}" type="pres">
      <dgm:prSet presAssocID="{C444D608-A49F-4BDC-9C53-36666934F856}" presName="node" presStyleLbl="node1" presStyleIdx="1" presStyleCnt="10" custScaleX="113683" custScaleY="113683">
        <dgm:presLayoutVars>
          <dgm:bulletEnabled val="1"/>
        </dgm:presLayoutVars>
      </dgm:prSet>
      <dgm:spPr/>
    </dgm:pt>
    <dgm:pt modelId="{8BB38964-BBF6-42BA-85F4-346F68AF1FAE}" type="pres">
      <dgm:prSet presAssocID="{825D27B0-AE0C-4D3B-8855-1D7154F0D6A2}" presName="parTrans" presStyleLbl="sibTrans2D1" presStyleIdx="2" presStyleCnt="10"/>
      <dgm:spPr/>
    </dgm:pt>
    <dgm:pt modelId="{4FDA0EC0-9A1B-4B87-AB52-1D6B76BB8540}" type="pres">
      <dgm:prSet presAssocID="{825D27B0-AE0C-4D3B-8855-1D7154F0D6A2}" presName="connectorText" presStyleLbl="sibTrans2D1" presStyleIdx="2" presStyleCnt="10"/>
      <dgm:spPr/>
    </dgm:pt>
    <dgm:pt modelId="{C4C6FA18-35A4-4CD7-8A0A-B6CF8C5E36F1}" type="pres">
      <dgm:prSet presAssocID="{49F1A1DF-C2D7-4AC6-B8C9-2D15A7DADCE7}" presName="node" presStyleLbl="node1" presStyleIdx="2" presStyleCnt="10" custScaleX="113683" custScaleY="113683">
        <dgm:presLayoutVars>
          <dgm:bulletEnabled val="1"/>
        </dgm:presLayoutVars>
      </dgm:prSet>
      <dgm:spPr/>
    </dgm:pt>
    <dgm:pt modelId="{A764230B-FD5D-4E88-B04E-421AA1FEC28E}" type="pres">
      <dgm:prSet presAssocID="{73F35B70-C419-4C13-9C46-79F238410E49}" presName="parTrans" presStyleLbl="sibTrans2D1" presStyleIdx="3" presStyleCnt="10"/>
      <dgm:spPr/>
    </dgm:pt>
    <dgm:pt modelId="{7B0DAC7E-5345-4E9D-99AF-A5CD3CE496AD}" type="pres">
      <dgm:prSet presAssocID="{73F35B70-C419-4C13-9C46-79F238410E49}" presName="connectorText" presStyleLbl="sibTrans2D1" presStyleIdx="3" presStyleCnt="10"/>
      <dgm:spPr/>
    </dgm:pt>
    <dgm:pt modelId="{31895692-4A9A-49DB-9170-38492F43474A}" type="pres">
      <dgm:prSet presAssocID="{4789F5AF-E22E-46D8-93D5-A2E7EC769C0D}" presName="node" presStyleLbl="node1" presStyleIdx="3" presStyleCnt="10" custScaleX="113683" custScaleY="113683">
        <dgm:presLayoutVars>
          <dgm:bulletEnabled val="1"/>
        </dgm:presLayoutVars>
      </dgm:prSet>
      <dgm:spPr/>
    </dgm:pt>
    <dgm:pt modelId="{FDCDC8AC-2B86-4115-B80E-F8CCAF21773B}" type="pres">
      <dgm:prSet presAssocID="{4184A511-541E-490B-90C3-9AACA37D6AA0}" presName="parTrans" presStyleLbl="sibTrans2D1" presStyleIdx="4" presStyleCnt="10"/>
      <dgm:spPr/>
    </dgm:pt>
    <dgm:pt modelId="{C579C89E-0460-423E-AC65-F12A14C57329}" type="pres">
      <dgm:prSet presAssocID="{4184A511-541E-490B-90C3-9AACA37D6AA0}" presName="connectorText" presStyleLbl="sibTrans2D1" presStyleIdx="4" presStyleCnt="10"/>
      <dgm:spPr/>
    </dgm:pt>
    <dgm:pt modelId="{64C19127-6E9D-449F-9E9C-A6C8F3A36B13}" type="pres">
      <dgm:prSet presAssocID="{934AE36B-D08C-43B0-A7F3-5E90FAE580D4}" presName="node" presStyleLbl="node1" presStyleIdx="4" presStyleCnt="10" custScaleX="113683" custScaleY="113683">
        <dgm:presLayoutVars>
          <dgm:bulletEnabled val="1"/>
        </dgm:presLayoutVars>
      </dgm:prSet>
      <dgm:spPr/>
    </dgm:pt>
    <dgm:pt modelId="{ED29C3D8-E0F8-414F-8F27-9844D6484443}" type="pres">
      <dgm:prSet presAssocID="{FC8A6C49-F764-4654-AA71-D4314233EBC0}" presName="parTrans" presStyleLbl="sibTrans2D1" presStyleIdx="5" presStyleCnt="10"/>
      <dgm:spPr/>
    </dgm:pt>
    <dgm:pt modelId="{8A049095-B9C7-4ABE-8ECA-B2732C6BCDC4}" type="pres">
      <dgm:prSet presAssocID="{FC8A6C49-F764-4654-AA71-D4314233EBC0}" presName="connectorText" presStyleLbl="sibTrans2D1" presStyleIdx="5" presStyleCnt="10"/>
      <dgm:spPr/>
    </dgm:pt>
    <dgm:pt modelId="{B3285FE4-1F8A-4248-A403-6B5831486EE3}" type="pres">
      <dgm:prSet presAssocID="{3A946082-2DE1-4E37-9C76-8EAB798EF455}" presName="node" presStyleLbl="node1" presStyleIdx="5" presStyleCnt="10" custScaleX="131966" custScaleY="113683">
        <dgm:presLayoutVars>
          <dgm:bulletEnabled val="1"/>
        </dgm:presLayoutVars>
      </dgm:prSet>
      <dgm:spPr/>
    </dgm:pt>
    <dgm:pt modelId="{D4F6B848-164C-481D-AA19-CD23BFAFBA66}" type="pres">
      <dgm:prSet presAssocID="{7FDE68E5-238C-4DE5-A3B4-82BE7D684B82}" presName="parTrans" presStyleLbl="sibTrans2D1" presStyleIdx="6" presStyleCnt="10"/>
      <dgm:spPr/>
    </dgm:pt>
    <dgm:pt modelId="{D5339E42-288A-4C93-8596-4BA62BDFACCE}" type="pres">
      <dgm:prSet presAssocID="{7FDE68E5-238C-4DE5-A3B4-82BE7D684B82}" presName="connectorText" presStyleLbl="sibTrans2D1" presStyleIdx="6" presStyleCnt="10"/>
      <dgm:spPr/>
    </dgm:pt>
    <dgm:pt modelId="{B82B6AD8-F14D-44F4-85D3-A998F0F27EC9}" type="pres">
      <dgm:prSet presAssocID="{9AE71109-B081-4681-9DE0-CA33732AD6D2}" presName="node" presStyleLbl="node1" presStyleIdx="6" presStyleCnt="10" custScaleX="113683" custScaleY="113683" custRadScaleRad="100737" custRadScaleInc="-1964">
        <dgm:presLayoutVars>
          <dgm:bulletEnabled val="1"/>
        </dgm:presLayoutVars>
      </dgm:prSet>
      <dgm:spPr/>
    </dgm:pt>
    <dgm:pt modelId="{923BAF1D-607B-4FE1-8656-0832BC1E97E2}" type="pres">
      <dgm:prSet presAssocID="{937C35D4-1C8D-436E-94ED-5F03BD28EC3F}" presName="parTrans" presStyleLbl="sibTrans2D1" presStyleIdx="7" presStyleCnt="10"/>
      <dgm:spPr/>
    </dgm:pt>
    <dgm:pt modelId="{2BA66396-2CE1-4B01-9DAE-D90891FBF9DD}" type="pres">
      <dgm:prSet presAssocID="{937C35D4-1C8D-436E-94ED-5F03BD28EC3F}" presName="connectorText" presStyleLbl="sibTrans2D1" presStyleIdx="7" presStyleCnt="10"/>
      <dgm:spPr/>
    </dgm:pt>
    <dgm:pt modelId="{3E9C48A8-5971-4112-B5E1-4CF0F545A1DC}" type="pres">
      <dgm:prSet presAssocID="{47670027-6AF0-49AB-800B-BA503A9116DD}" presName="node" presStyleLbl="node1" presStyleIdx="7" presStyleCnt="10" custScaleX="113683" custScaleY="113683">
        <dgm:presLayoutVars>
          <dgm:bulletEnabled val="1"/>
        </dgm:presLayoutVars>
      </dgm:prSet>
      <dgm:spPr/>
    </dgm:pt>
    <dgm:pt modelId="{E7D8EEB6-25C6-4E9E-BA6E-EAA8EC1C4830}" type="pres">
      <dgm:prSet presAssocID="{C7A60FDE-F9BF-4001-831C-6413B954A874}" presName="parTrans" presStyleLbl="sibTrans2D1" presStyleIdx="8" presStyleCnt="10"/>
      <dgm:spPr/>
    </dgm:pt>
    <dgm:pt modelId="{ADCC5052-6842-4148-BE1B-AF338C3786E1}" type="pres">
      <dgm:prSet presAssocID="{C7A60FDE-F9BF-4001-831C-6413B954A874}" presName="connectorText" presStyleLbl="sibTrans2D1" presStyleIdx="8" presStyleCnt="10"/>
      <dgm:spPr/>
    </dgm:pt>
    <dgm:pt modelId="{DB419920-A452-436E-85B1-50C24580189C}" type="pres">
      <dgm:prSet presAssocID="{3DD17DF4-2D13-463A-B1D6-BD142A748240}" presName="node" presStyleLbl="node1" presStyleIdx="8" presStyleCnt="10" custScaleX="113683" custScaleY="113683">
        <dgm:presLayoutVars>
          <dgm:bulletEnabled val="1"/>
        </dgm:presLayoutVars>
      </dgm:prSet>
      <dgm:spPr/>
    </dgm:pt>
    <dgm:pt modelId="{53846ABC-C5EC-42C1-AD14-F69776F9867B}" type="pres">
      <dgm:prSet presAssocID="{98B640E7-BBC3-4479-96DE-38DAAF5259DC}" presName="parTrans" presStyleLbl="sibTrans2D1" presStyleIdx="9" presStyleCnt="10"/>
      <dgm:spPr/>
    </dgm:pt>
    <dgm:pt modelId="{B973DC46-BCC1-49C3-B42C-614EF3D8C9F2}" type="pres">
      <dgm:prSet presAssocID="{98B640E7-BBC3-4479-96DE-38DAAF5259DC}" presName="connectorText" presStyleLbl="sibTrans2D1" presStyleIdx="9" presStyleCnt="10"/>
      <dgm:spPr/>
    </dgm:pt>
    <dgm:pt modelId="{96067A3E-E86B-4937-AED8-9A853077FA87}" type="pres">
      <dgm:prSet presAssocID="{4A4EED9A-5071-4994-8ADC-7456215AD66E}" presName="node" presStyleLbl="node1" presStyleIdx="9" presStyleCnt="10" custScaleX="113683" custScaleY="113683">
        <dgm:presLayoutVars>
          <dgm:bulletEnabled val="1"/>
        </dgm:presLayoutVars>
      </dgm:prSet>
      <dgm:spPr/>
    </dgm:pt>
  </dgm:ptLst>
  <dgm:cxnLst>
    <dgm:cxn modelId="{F05D2106-DE42-4482-A029-6A348E325592}" srcId="{54F83388-5BB2-4C89-A060-8009ABE7F621}" destId="{3A946082-2DE1-4E37-9C76-8EAB798EF455}" srcOrd="5" destOrd="0" parTransId="{FC8A6C49-F764-4654-AA71-D4314233EBC0}" sibTransId="{6BC1EAD0-DE8D-471F-B8B3-1408CC26118B}"/>
    <dgm:cxn modelId="{6CD85410-C0B9-41CE-83B5-20C631DA421D}" type="presOf" srcId="{CDA69312-AF19-47BC-A1ED-AA583EDCFE12}" destId="{E38CD94E-6580-4FF0-A75A-A444885B4CB6}" srcOrd="0" destOrd="0" presId="urn:microsoft.com/office/officeart/2005/8/layout/radial5"/>
    <dgm:cxn modelId="{CB4AF112-E69E-4F44-AF47-98F73BB0FA24}" type="presOf" srcId="{937C35D4-1C8D-436E-94ED-5F03BD28EC3F}" destId="{2BA66396-2CE1-4B01-9DAE-D90891FBF9DD}" srcOrd="1" destOrd="0" presId="urn:microsoft.com/office/officeart/2005/8/layout/radial5"/>
    <dgm:cxn modelId="{9F33A214-7A22-4629-BD61-4A9B79F702D9}" srcId="{019986AD-9B23-43D1-993D-C8390894EA5C}" destId="{54F83388-5BB2-4C89-A060-8009ABE7F621}" srcOrd="0" destOrd="0" parTransId="{8AB52DE5-27D3-4EAA-9237-62DD36F556F1}" sibTransId="{8446DFA2-DC64-4297-BB51-CFF22A4A67DF}"/>
    <dgm:cxn modelId="{BC9EB716-CB13-423C-9402-B6B13F12724B}" type="presOf" srcId="{4184A511-541E-490B-90C3-9AACA37D6AA0}" destId="{FDCDC8AC-2B86-4115-B80E-F8CCAF21773B}" srcOrd="0" destOrd="0" presId="urn:microsoft.com/office/officeart/2005/8/layout/radial5"/>
    <dgm:cxn modelId="{E739C11A-66D4-417E-8874-A0A6D3BA8BC7}" type="presOf" srcId="{73F35B70-C419-4C13-9C46-79F238410E49}" destId="{A764230B-FD5D-4E88-B04E-421AA1FEC28E}" srcOrd="0" destOrd="0" presId="urn:microsoft.com/office/officeart/2005/8/layout/radial5"/>
    <dgm:cxn modelId="{EB8F881F-A3C5-49F4-A3B6-14B0C5A45748}" srcId="{54F83388-5BB2-4C89-A060-8009ABE7F621}" destId="{934AE36B-D08C-43B0-A7F3-5E90FAE580D4}" srcOrd="4" destOrd="0" parTransId="{4184A511-541E-490B-90C3-9AACA37D6AA0}" sibTransId="{F5C0F706-4A08-4206-9E7B-7ACBFD55E1DF}"/>
    <dgm:cxn modelId="{58280621-C850-4FFF-AEBE-19AE9383CA09}" type="presOf" srcId="{AA42C487-2663-4485-9843-A41158F8D94A}" destId="{F60B2305-4942-4F88-A018-C29772DD8596}" srcOrd="0" destOrd="0" presId="urn:microsoft.com/office/officeart/2005/8/layout/radial5"/>
    <dgm:cxn modelId="{634CC625-87E2-44A2-9A83-CA8267A639C9}" type="presOf" srcId="{C444D608-A49F-4BDC-9C53-36666934F856}" destId="{FE73752B-4DF7-4D9C-A0D8-4A934B807973}" srcOrd="0" destOrd="0" presId="urn:microsoft.com/office/officeart/2005/8/layout/radial5"/>
    <dgm:cxn modelId="{B832AD31-9429-4969-BF38-D9B3644688CA}" type="presOf" srcId="{7FDE68E5-238C-4DE5-A3B4-82BE7D684B82}" destId="{D5339E42-288A-4C93-8596-4BA62BDFACCE}" srcOrd="1" destOrd="0" presId="urn:microsoft.com/office/officeart/2005/8/layout/radial5"/>
    <dgm:cxn modelId="{DE436B33-E349-4612-AA13-6CF88B654336}" type="presOf" srcId="{4184A511-541E-490B-90C3-9AACA37D6AA0}" destId="{C579C89E-0460-423E-AC65-F12A14C57329}" srcOrd="1" destOrd="0" presId="urn:microsoft.com/office/officeart/2005/8/layout/radial5"/>
    <dgm:cxn modelId="{C6F7FE38-833E-4FB0-8F6D-15B5F6645868}" srcId="{54F83388-5BB2-4C89-A060-8009ABE7F621}" destId="{CDA69312-AF19-47BC-A1ED-AA583EDCFE12}" srcOrd="0" destOrd="0" parTransId="{AA42C487-2663-4485-9843-A41158F8D94A}" sibTransId="{ED54D852-3EC4-428F-8489-8809A8DEAD05}"/>
    <dgm:cxn modelId="{1909C339-D700-45EF-AE6F-73937C725028}" type="presOf" srcId="{825D27B0-AE0C-4D3B-8855-1D7154F0D6A2}" destId="{8BB38964-BBF6-42BA-85F4-346F68AF1FAE}" srcOrd="0" destOrd="0" presId="urn:microsoft.com/office/officeart/2005/8/layout/radial5"/>
    <dgm:cxn modelId="{A96A573E-411D-4859-B41E-DFFEE7FC439D}" type="presOf" srcId="{7FDE68E5-238C-4DE5-A3B4-82BE7D684B82}" destId="{D4F6B848-164C-481D-AA19-CD23BFAFBA66}" srcOrd="0" destOrd="0" presId="urn:microsoft.com/office/officeart/2005/8/layout/radial5"/>
    <dgm:cxn modelId="{18561A5F-4A9F-48F5-AA56-05116BEBD52F}" type="presOf" srcId="{825D27B0-AE0C-4D3B-8855-1D7154F0D6A2}" destId="{4FDA0EC0-9A1B-4B87-AB52-1D6B76BB8540}" srcOrd="1" destOrd="0" presId="urn:microsoft.com/office/officeart/2005/8/layout/radial5"/>
    <dgm:cxn modelId="{224E5D41-9DC5-41A6-962F-AB07F108DFA5}" type="presOf" srcId="{3A946082-2DE1-4E37-9C76-8EAB798EF455}" destId="{B3285FE4-1F8A-4248-A403-6B5831486EE3}" srcOrd="0" destOrd="0" presId="urn:microsoft.com/office/officeart/2005/8/layout/radial5"/>
    <dgm:cxn modelId="{82B15142-C4A5-4AA3-8850-820AE229C526}" type="presOf" srcId="{B19DE79D-0354-4DEE-BC2C-E0B54370D5B8}" destId="{983F8743-9852-439A-8489-E95C63C37AAF}" srcOrd="0" destOrd="0" presId="urn:microsoft.com/office/officeart/2005/8/layout/radial5"/>
    <dgm:cxn modelId="{B7F3EC42-F220-491A-A3E9-FC605B67979B}" srcId="{54F83388-5BB2-4C89-A060-8009ABE7F621}" destId="{4A4EED9A-5071-4994-8ADC-7456215AD66E}" srcOrd="9" destOrd="0" parTransId="{98B640E7-BBC3-4479-96DE-38DAAF5259DC}" sibTransId="{EC5164AA-F0D5-4F39-BBD5-D5B51922A271}"/>
    <dgm:cxn modelId="{7345F464-00E8-4D32-83FB-7F8679898C54}" srcId="{54F83388-5BB2-4C89-A060-8009ABE7F621}" destId="{3DD17DF4-2D13-463A-B1D6-BD142A748240}" srcOrd="8" destOrd="0" parTransId="{C7A60FDE-F9BF-4001-831C-6413B954A874}" sibTransId="{9EEB5E86-2BBE-48F8-93D2-42CEA036CF71}"/>
    <dgm:cxn modelId="{484AE24C-F9C6-4E73-928F-AD3EDFBC953F}" type="presOf" srcId="{C7A60FDE-F9BF-4001-831C-6413B954A874}" destId="{E7D8EEB6-25C6-4E9E-BA6E-EAA8EC1C4830}" srcOrd="0" destOrd="0" presId="urn:microsoft.com/office/officeart/2005/8/layout/radial5"/>
    <dgm:cxn modelId="{4F83F74E-ED6A-4F8A-8737-11EBFE17B1E8}" type="presOf" srcId="{4789F5AF-E22E-46D8-93D5-A2E7EC769C0D}" destId="{31895692-4A9A-49DB-9170-38492F43474A}" srcOrd="0" destOrd="0" presId="urn:microsoft.com/office/officeart/2005/8/layout/radial5"/>
    <dgm:cxn modelId="{C3CA924F-0B03-41B9-8AA2-9FB7D602A2C4}" srcId="{54F83388-5BB2-4C89-A060-8009ABE7F621}" destId="{C444D608-A49F-4BDC-9C53-36666934F856}" srcOrd="1" destOrd="0" parTransId="{B19DE79D-0354-4DEE-BC2C-E0B54370D5B8}" sibTransId="{7DA036D2-2240-48F3-8CE3-75891D92D9C5}"/>
    <dgm:cxn modelId="{29C2B26F-09C2-48DE-9929-6C72F2D8AD5F}" type="presOf" srcId="{54F83388-5BB2-4C89-A060-8009ABE7F621}" destId="{900ACD66-460D-4B30-8F65-59FCC7F405FB}" srcOrd="0" destOrd="0" presId="urn:microsoft.com/office/officeart/2005/8/layout/radial5"/>
    <dgm:cxn modelId="{7DABB856-B053-4D7C-A930-AFC66D00D03A}" type="presOf" srcId="{3DD17DF4-2D13-463A-B1D6-BD142A748240}" destId="{DB419920-A452-436E-85B1-50C24580189C}" srcOrd="0" destOrd="0" presId="urn:microsoft.com/office/officeart/2005/8/layout/radial5"/>
    <dgm:cxn modelId="{81FCCC57-F7D5-4BF1-946E-5EA665FF3067}" type="presOf" srcId="{AA42C487-2663-4485-9843-A41158F8D94A}" destId="{9CD9FCEA-456A-4041-9B0D-00F728E2E8F4}" srcOrd="1" destOrd="0" presId="urn:microsoft.com/office/officeart/2005/8/layout/radial5"/>
    <dgm:cxn modelId="{58922579-75FA-44C3-91B2-CBE3BAE3481E}" srcId="{54F83388-5BB2-4C89-A060-8009ABE7F621}" destId="{9AE71109-B081-4681-9DE0-CA33732AD6D2}" srcOrd="6" destOrd="0" parTransId="{7FDE68E5-238C-4DE5-A3B4-82BE7D684B82}" sibTransId="{27FCE293-E933-4699-B95D-66A0AA368527}"/>
    <dgm:cxn modelId="{72C42B7E-3CB6-4C42-BDE0-BDAC7A4DD1C6}" type="presOf" srcId="{C7A60FDE-F9BF-4001-831C-6413B954A874}" destId="{ADCC5052-6842-4148-BE1B-AF338C3786E1}" srcOrd="1" destOrd="0" presId="urn:microsoft.com/office/officeart/2005/8/layout/radial5"/>
    <dgm:cxn modelId="{8A542A81-9747-465E-A45E-2E74A07C8738}" srcId="{54F83388-5BB2-4C89-A060-8009ABE7F621}" destId="{47670027-6AF0-49AB-800B-BA503A9116DD}" srcOrd="7" destOrd="0" parTransId="{937C35D4-1C8D-436E-94ED-5F03BD28EC3F}" sibTransId="{7A47647D-4309-4340-99F0-0D4D17E57684}"/>
    <dgm:cxn modelId="{8E1A5C85-91C1-4627-9E41-7912C63C75CB}" type="presOf" srcId="{73F35B70-C419-4C13-9C46-79F238410E49}" destId="{7B0DAC7E-5345-4E9D-99AF-A5CD3CE496AD}" srcOrd="1" destOrd="0" presId="urn:microsoft.com/office/officeart/2005/8/layout/radial5"/>
    <dgm:cxn modelId="{4CA88F8A-9223-4288-B0F5-28A9D6DF9A9C}" srcId="{019986AD-9B23-43D1-993D-C8390894EA5C}" destId="{EE803216-5E24-4E46-80A2-473D3D0FEBB2}" srcOrd="1" destOrd="0" parTransId="{72785C26-BF94-4B89-B17D-C507D85DEEB9}" sibTransId="{6AE4801C-31E0-4268-B8D9-ADF7FFEC911C}"/>
    <dgm:cxn modelId="{41C10292-3ECE-4502-9AEC-C046F208F4AD}" type="presOf" srcId="{937C35D4-1C8D-436E-94ED-5F03BD28EC3F}" destId="{923BAF1D-607B-4FE1-8656-0832BC1E97E2}" srcOrd="0" destOrd="0" presId="urn:microsoft.com/office/officeart/2005/8/layout/radial5"/>
    <dgm:cxn modelId="{DA473B94-015F-46EC-BB01-555FD0F33525}" type="presOf" srcId="{B19DE79D-0354-4DEE-BC2C-E0B54370D5B8}" destId="{EA9632EE-BAD6-4A1F-AD40-722BA9222AF2}" srcOrd="1" destOrd="0" presId="urn:microsoft.com/office/officeart/2005/8/layout/radial5"/>
    <dgm:cxn modelId="{13752DAC-09A3-43CB-BFAA-10B0F09FA431}" type="presOf" srcId="{FC8A6C49-F764-4654-AA71-D4314233EBC0}" destId="{ED29C3D8-E0F8-414F-8F27-9844D6484443}" srcOrd="0" destOrd="0" presId="urn:microsoft.com/office/officeart/2005/8/layout/radial5"/>
    <dgm:cxn modelId="{0664E5AC-EFA3-42C7-92FE-5F2C9D1A3CDA}" type="presOf" srcId="{98B640E7-BBC3-4479-96DE-38DAAF5259DC}" destId="{53846ABC-C5EC-42C1-AD14-F69776F9867B}" srcOrd="0" destOrd="0" presId="urn:microsoft.com/office/officeart/2005/8/layout/radial5"/>
    <dgm:cxn modelId="{DBC02CBC-38A5-4A15-AEF5-5B16904EECB3}" type="presOf" srcId="{019986AD-9B23-43D1-993D-C8390894EA5C}" destId="{093333D0-7D7D-464F-B4A1-6DD1E61D43A5}" srcOrd="0" destOrd="0" presId="urn:microsoft.com/office/officeart/2005/8/layout/radial5"/>
    <dgm:cxn modelId="{6767CBCA-E22E-47F9-A862-C1B06F326688}" type="presOf" srcId="{47670027-6AF0-49AB-800B-BA503A9116DD}" destId="{3E9C48A8-5971-4112-B5E1-4CF0F545A1DC}" srcOrd="0" destOrd="0" presId="urn:microsoft.com/office/officeart/2005/8/layout/radial5"/>
    <dgm:cxn modelId="{BEF5C1CF-B1E2-46A9-A085-3CA78BD0FE04}" type="presOf" srcId="{934AE36B-D08C-43B0-A7F3-5E90FAE580D4}" destId="{64C19127-6E9D-449F-9E9C-A6C8F3A36B13}" srcOrd="0" destOrd="0" presId="urn:microsoft.com/office/officeart/2005/8/layout/radial5"/>
    <dgm:cxn modelId="{F76BB2D0-DFEF-4D4D-99AF-F26AE39C9C7F}" type="presOf" srcId="{4A4EED9A-5071-4994-8ADC-7456215AD66E}" destId="{96067A3E-E86B-4937-AED8-9A853077FA87}" srcOrd="0" destOrd="0" presId="urn:microsoft.com/office/officeart/2005/8/layout/radial5"/>
    <dgm:cxn modelId="{D160CBD1-4A9E-4A5B-B485-65129F4BA0DF}" type="presOf" srcId="{49F1A1DF-C2D7-4AC6-B8C9-2D15A7DADCE7}" destId="{C4C6FA18-35A4-4CD7-8A0A-B6CF8C5E36F1}" srcOrd="0" destOrd="0" presId="urn:microsoft.com/office/officeart/2005/8/layout/radial5"/>
    <dgm:cxn modelId="{C4BB4AE1-5938-49A7-8213-563678B2341F}" type="presOf" srcId="{98B640E7-BBC3-4479-96DE-38DAAF5259DC}" destId="{B973DC46-BCC1-49C3-B42C-614EF3D8C9F2}" srcOrd="1" destOrd="0" presId="urn:microsoft.com/office/officeart/2005/8/layout/radial5"/>
    <dgm:cxn modelId="{EBE4A4EB-845C-4E72-BF1E-65E73C873FC7}" srcId="{54F83388-5BB2-4C89-A060-8009ABE7F621}" destId="{4789F5AF-E22E-46D8-93D5-A2E7EC769C0D}" srcOrd="3" destOrd="0" parTransId="{73F35B70-C419-4C13-9C46-79F238410E49}" sibTransId="{60476B9C-8C1B-4713-A6D7-84ED6728D257}"/>
    <dgm:cxn modelId="{EFB19DF8-21B9-421B-BD03-554D75194046}" type="presOf" srcId="{FC8A6C49-F764-4654-AA71-D4314233EBC0}" destId="{8A049095-B9C7-4ABE-8ECA-B2732C6BCDC4}" srcOrd="1" destOrd="0" presId="urn:microsoft.com/office/officeart/2005/8/layout/radial5"/>
    <dgm:cxn modelId="{277604F9-9B68-4A2B-9B62-B17B877C91F1}" type="presOf" srcId="{9AE71109-B081-4681-9DE0-CA33732AD6D2}" destId="{B82B6AD8-F14D-44F4-85D3-A998F0F27EC9}" srcOrd="0" destOrd="0" presId="urn:microsoft.com/office/officeart/2005/8/layout/radial5"/>
    <dgm:cxn modelId="{64ADCCFE-3B18-4964-8CD5-797DC20BA53C}" srcId="{54F83388-5BB2-4C89-A060-8009ABE7F621}" destId="{49F1A1DF-C2D7-4AC6-B8C9-2D15A7DADCE7}" srcOrd="2" destOrd="0" parTransId="{825D27B0-AE0C-4D3B-8855-1D7154F0D6A2}" sibTransId="{25136EA8-3CC9-49E0-B443-2E960AFECE29}"/>
    <dgm:cxn modelId="{C8F489EA-F7D1-482E-9ADF-398B094CA082}" type="presParOf" srcId="{093333D0-7D7D-464F-B4A1-6DD1E61D43A5}" destId="{900ACD66-460D-4B30-8F65-59FCC7F405FB}" srcOrd="0" destOrd="0" presId="urn:microsoft.com/office/officeart/2005/8/layout/radial5"/>
    <dgm:cxn modelId="{3B72D319-0EF9-4EB3-8E62-18293657A1A5}" type="presParOf" srcId="{093333D0-7D7D-464F-B4A1-6DD1E61D43A5}" destId="{F60B2305-4942-4F88-A018-C29772DD8596}" srcOrd="1" destOrd="0" presId="urn:microsoft.com/office/officeart/2005/8/layout/radial5"/>
    <dgm:cxn modelId="{9F8F3493-06A1-492B-8015-E7DA2519A112}" type="presParOf" srcId="{F60B2305-4942-4F88-A018-C29772DD8596}" destId="{9CD9FCEA-456A-4041-9B0D-00F728E2E8F4}" srcOrd="0" destOrd="0" presId="urn:microsoft.com/office/officeart/2005/8/layout/radial5"/>
    <dgm:cxn modelId="{0668282D-913E-4BF2-B32B-040441F5D7E9}" type="presParOf" srcId="{093333D0-7D7D-464F-B4A1-6DD1E61D43A5}" destId="{E38CD94E-6580-4FF0-A75A-A444885B4CB6}" srcOrd="2" destOrd="0" presId="urn:microsoft.com/office/officeart/2005/8/layout/radial5"/>
    <dgm:cxn modelId="{8BC0DD92-D69D-4F3C-8582-D0A7343932F3}" type="presParOf" srcId="{093333D0-7D7D-464F-B4A1-6DD1E61D43A5}" destId="{983F8743-9852-439A-8489-E95C63C37AAF}" srcOrd="3" destOrd="0" presId="urn:microsoft.com/office/officeart/2005/8/layout/radial5"/>
    <dgm:cxn modelId="{EE299588-DF8E-4E3E-81B5-D070AF0D1795}" type="presParOf" srcId="{983F8743-9852-439A-8489-E95C63C37AAF}" destId="{EA9632EE-BAD6-4A1F-AD40-722BA9222AF2}" srcOrd="0" destOrd="0" presId="urn:microsoft.com/office/officeart/2005/8/layout/radial5"/>
    <dgm:cxn modelId="{1AAB96A5-4281-43FC-BE28-CF9F6F867D79}" type="presParOf" srcId="{093333D0-7D7D-464F-B4A1-6DD1E61D43A5}" destId="{FE73752B-4DF7-4D9C-A0D8-4A934B807973}" srcOrd="4" destOrd="0" presId="urn:microsoft.com/office/officeart/2005/8/layout/radial5"/>
    <dgm:cxn modelId="{7B873AD8-4542-427F-B71A-DE7A54AD546A}" type="presParOf" srcId="{093333D0-7D7D-464F-B4A1-6DD1E61D43A5}" destId="{8BB38964-BBF6-42BA-85F4-346F68AF1FAE}" srcOrd="5" destOrd="0" presId="urn:microsoft.com/office/officeart/2005/8/layout/radial5"/>
    <dgm:cxn modelId="{3956DF44-B479-4219-8B38-7E673FA015F6}" type="presParOf" srcId="{8BB38964-BBF6-42BA-85F4-346F68AF1FAE}" destId="{4FDA0EC0-9A1B-4B87-AB52-1D6B76BB8540}" srcOrd="0" destOrd="0" presId="urn:microsoft.com/office/officeart/2005/8/layout/radial5"/>
    <dgm:cxn modelId="{8B807F3E-E24C-45BB-9F50-EE2AC3C6EE5C}" type="presParOf" srcId="{093333D0-7D7D-464F-B4A1-6DD1E61D43A5}" destId="{C4C6FA18-35A4-4CD7-8A0A-B6CF8C5E36F1}" srcOrd="6" destOrd="0" presId="urn:microsoft.com/office/officeart/2005/8/layout/radial5"/>
    <dgm:cxn modelId="{9AD76A9D-EF8D-44D6-8C4A-CA7B31D29055}" type="presParOf" srcId="{093333D0-7D7D-464F-B4A1-6DD1E61D43A5}" destId="{A764230B-FD5D-4E88-B04E-421AA1FEC28E}" srcOrd="7" destOrd="0" presId="urn:microsoft.com/office/officeart/2005/8/layout/radial5"/>
    <dgm:cxn modelId="{782E4DEF-4722-4FE3-BBD3-5451798CEF47}" type="presParOf" srcId="{A764230B-FD5D-4E88-B04E-421AA1FEC28E}" destId="{7B0DAC7E-5345-4E9D-99AF-A5CD3CE496AD}" srcOrd="0" destOrd="0" presId="urn:microsoft.com/office/officeart/2005/8/layout/radial5"/>
    <dgm:cxn modelId="{C1D7FE0A-E97A-4BED-ACB5-9DBDFB147B51}" type="presParOf" srcId="{093333D0-7D7D-464F-B4A1-6DD1E61D43A5}" destId="{31895692-4A9A-49DB-9170-38492F43474A}" srcOrd="8" destOrd="0" presId="urn:microsoft.com/office/officeart/2005/8/layout/radial5"/>
    <dgm:cxn modelId="{1E4AE40B-4155-4E03-85B7-91D5DE30D1D3}" type="presParOf" srcId="{093333D0-7D7D-464F-B4A1-6DD1E61D43A5}" destId="{FDCDC8AC-2B86-4115-B80E-F8CCAF21773B}" srcOrd="9" destOrd="0" presId="urn:microsoft.com/office/officeart/2005/8/layout/radial5"/>
    <dgm:cxn modelId="{73414E8B-F9FC-443E-A76B-80A234DC0FFF}" type="presParOf" srcId="{FDCDC8AC-2B86-4115-B80E-F8CCAF21773B}" destId="{C579C89E-0460-423E-AC65-F12A14C57329}" srcOrd="0" destOrd="0" presId="urn:microsoft.com/office/officeart/2005/8/layout/radial5"/>
    <dgm:cxn modelId="{E5D381A9-3674-4D29-A783-25E742BB627A}" type="presParOf" srcId="{093333D0-7D7D-464F-B4A1-6DD1E61D43A5}" destId="{64C19127-6E9D-449F-9E9C-A6C8F3A36B13}" srcOrd="10" destOrd="0" presId="urn:microsoft.com/office/officeart/2005/8/layout/radial5"/>
    <dgm:cxn modelId="{C65BF7D4-55C4-4245-82C4-34F2EF5F165C}" type="presParOf" srcId="{093333D0-7D7D-464F-B4A1-6DD1E61D43A5}" destId="{ED29C3D8-E0F8-414F-8F27-9844D6484443}" srcOrd="11" destOrd="0" presId="urn:microsoft.com/office/officeart/2005/8/layout/radial5"/>
    <dgm:cxn modelId="{941D564F-2F29-400A-AACC-5C2EB736FDA8}" type="presParOf" srcId="{ED29C3D8-E0F8-414F-8F27-9844D6484443}" destId="{8A049095-B9C7-4ABE-8ECA-B2732C6BCDC4}" srcOrd="0" destOrd="0" presId="urn:microsoft.com/office/officeart/2005/8/layout/radial5"/>
    <dgm:cxn modelId="{DD9F2D3D-DB07-4E19-9749-ECCE2080FC80}" type="presParOf" srcId="{093333D0-7D7D-464F-B4A1-6DD1E61D43A5}" destId="{B3285FE4-1F8A-4248-A403-6B5831486EE3}" srcOrd="12" destOrd="0" presId="urn:microsoft.com/office/officeart/2005/8/layout/radial5"/>
    <dgm:cxn modelId="{D8377C60-2B53-45DE-9935-AC45A8DE3057}" type="presParOf" srcId="{093333D0-7D7D-464F-B4A1-6DD1E61D43A5}" destId="{D4F6B848-164C-481D-AA19-CD23BFAFBA66}" srcOrd="13" destOrd="0" presId="urn:microsoft.com/office/officeart/2005/8/layout/radial5"/>
    <dgm:cxn modelId="{F08D3B17-2493-4A96-8401-C1BEAC962F3A}" type="presParOf" srcId="{D4F6B848-164C-481D-AA19-CD23BFAFBA66}" destId="{D5339E42-288A-4C93-8596-4BA62BDFACCE}" srcOrd="0" destOrd="0" presId="urn:microsoft.com/office/officeart/2005/8/layout/radial5"/>
    <dgm:cxn modelId="{6CD85497-4B0C-4274-A72B-0CB1EED4B468}" type="presParOf" srcId="{093333D0-7D7D-464F-B4A1-6DD1E61D43A5}" destId="{B82B6AD8-F14D-44F4-85D3-A998F0F27EC9}" srcOrd="14" destOrd="0" presId="urn:microsoft.com/office/officeart/2005/8/layout/radial5"/>
    <dgm:cxn modelId="{208000FF-A442-4592-B83F-0FE70175B97C}" type="presParOf" srcId="{093333D0-7D7D-464F-B4A1-6DD1E61D43A5}" destId="{923BAF1D-607B-4FE1-8656-0832BC1E97E2}" srcOrd="15" destOrd="0" presId="urn:microsoft.com/office/officeart/2005/8/layout/radial5"/>
    <dgm:cxn modelId="{9ADDCDA3-A739-4896-A347-9F7D62A44161}" type="presParOf" srcId="{923BAF1D-607B-4FE1-8656-0832BC1E97E2}" destId="{2BA66396-2CE1-4B01-9DAE-D90891FBF9DD}" srcOrd="0" destOrd="0" presId="urn:microsoft.com/office/officeart/2005/8/layout/radial5"/>
    <dgm:cxn modelId="{8A6BA888-D1B2-4A5C-A1B2-501B1243F8BD}" type="presParOf" srcId="{093333D0-7D7D-464F-B4A1-6DD1E61D43A5}" destId="{3E9C48A8-5971-4112-B5E1-4CF0F545A1DC}" srcOrd="16" destOrd="0" presId="urn:microsoft.com/office/officeart/2005/8/layout/radial5"/>
    <dgm:cxn modelId="{D18432FE-772A-4E08-A00E-309D7C989137}" type="presParOf" srcId="{093333D0-7D7D-464F-B4A1-6DD1E61D43A5}" destId="{E7D8EEB6-25C6-4E9E-BA6E-EAA8EC1C4830}" srcOrd="17" destOrd="0" presId="urn:microsoft.com/office/officeart/2005/8/layout/radial5"/>
    <dgm:cxn modelId="{C1C9A2BD-1F1B-4665-BBD8-8A61360D56C8}" type="presParOf" srcId="{E7D8EEB6-25C6-4E9E-BA6E-EAA8EC1C4830}" destId="{ADCC5052-6842-4148-BE1B-AF338C3786E1}" srcOrd="0" destOrd="0" presId="urn:microsoft.com/office/officeart/2005/8/layout/radial5"/>
    <dgm:cxn modelId="{670F4752-E73E-4E05-B845-5D3F2C59D926}" type="presParOf" srcId="{093333D0-7D7D-464F-B4A1-6DD1E61D43A5}" destId="{DB419920-A452-436E-85B1-50C24580189C}" srcOrd="18" destOrd="0" presId="urn:microsoft.com/office/officeart/2005/8/layout/radial5"/>
    <dgm:cxn modelId="{722278D5-FB06-438D-A87F-A648CD0002C1}" type="presParOf" srcId="{093333D0-7D7D-464F-B4A1-6DD1E61D43A5}" destId="{53846ABC-C5EC-42C1-AD14-F69776F9867B}" srcOrd="19" destOrd="0" presId="urn:microsoft.com/office/officeart/2005/8/layout/radial5"/>
    <dgm:cxn modelId="{D7CAB8C8-DA7C-4EBE-8BA3-497F825F6E7D}" type="presParOf" srcId="{53846ABC-C5EC-42C1-AD14-F69776F9867B}" destId="{B973DC46-BCC1-49C3-B42C-614EF3D8C9F2}" srcOrd="0" destOrd="0" presId="urn:microsoft.com/office/officeart/2005/8/layout/radial5"/>
    <dgm:cxn modelId="{95341750-E2EF-4846-AD18-F805D6B0E0BA}" type="presParOf" srcId="{093333D0-7D7D-464F-B4A1-6DD1E61D43A5}" destId="{96067A3E-E86B-4937-AED8-9A853077FA87}" srcOrd="2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D03D7B-1499-4412-B016-A2491BA40041}">
      <dsp:nvSpPr>
        <dsp:cNvPr id="0" name=""/>
        <dsp:cNvSpPr/>
      </dsp:nvSpPr>
      <dsp:spPr>
        <a:xfrm>
          <a:off x="0" y="0"/>
          <a:ext cx="12192000" cy="594492"/>
        </a:xfrm>
        <a:prstGeom prst="roundRect">
          <a:avLst/>
        </a:prstGeom>
        <a:solidFill>
          <a:schemeClr val="accent6">
            <a:lumMod val="40000"/>
            <a:lumOff val="60000"/>
          </a:schemeClr>
        </a:solidFill>
        <a:ln>
          <a:solidFill>
            <a:srgbClr val="00B0F0"/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b="1" kern="1200" dirty="0"/>
            <a:t>        ALGORYTM – 3.167.092,00 zł.</a:t>
          </a:r>
        </a:p>
      </dsp:txBody>
      <dsp:txXfrm>
        <a:off x="29021" y="29021"/>
        <a:ext cx="12133958" cy="536450"/>
      </dsp:txXfrm>
    </dsp:sp>
    <dsp:sp modelId="{86A15730-F64F-40A1-B3C9-C648EF3D1C51}">
      <dsp:nvSpPr>
        <dsp:cNvPr id="0" name=""/>
        <dsp:cNvSpPr/>
      </dsp:nvSpPr>
      <dsp:spPr>
        <a:xfrm>
          <a:off x="0" y="703965"/>
          <a:ext cx="12192000" cy="596640"/>
        </a:xfrm>
        <a:prstGeom prst="roundRect">
          <a:avLst/>
        </a:prstGeom>
        <a:solidFill>
          <a:schemeClr val="accent6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b="1" kern="1200" dirty="0"/>
            <a:t>             EFS RPO VI EDYCJA – 1.547.401,00 zł.</a:t>
          </a:r>
        </a:p>
      </dsp:txBody>
      <dsp:txXfrm>
        <a:off x="29126" y="733091"/>
        <a:ext cx="12133748" cy="538388"/>
      </dsp:txXfrm>
    </dsp:sp>
    <dsp:sp modelId="{6603CEB9-FBC5-410E-A337-A6817F2475C0}">
      <dsp:nvSpPr>
        <dsp:cNvPr id="0" name=""/>
        <dsp:cNvSpPr/>
      </dsp:nvSpPr>
      <dsp:spPr>
        <a:xfrm>
          <a:off x="0" y="1428623"/>
          <a:ext cx="12192000" cy="682285"/>
        </a:xfrm>
        <a:prstGeom prst="roundRect">
          <a:avLst/>
        </a:prstGeom>
        <a:solidFill>
          <a:schemeClr val="accent6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b="1" kern="1200" dirty="0"/>
            <a:t>            EFS POWER V EDYCJA – 1.207.962,00 zł.</a:t>
          </a:r>
        </a:p>
      </dsp:txBody>
      <dsp:txXfrm>
        <a:off x="33306" y="1461929"/>
        <a:ext cx="12125388" cy="615673"/>
      </dsp:txXfrm>
    </dsp:sp>
    <dsp:sp modelId="{DC7CF1ED-BE4D-488D-9A3F-B57D2BBC4E0E}">
      <dsp:nvSpPr>
        <dsp:cNvPr id="0" name=""/>
        <dsp:cNvSpPr/>
      </dsp:nvSpPr>
      <dsp:spPr>
        <a:xfrm>
          <a:off x="0" y="2405683"/>
          <a:ext cx="12192000" cy="553463"/>
        </a:xfrm>
        <a:prstGeom prst="roundRect">
          <a:avLst/>
        </a:prstGeom>
        <a:solidFill>
          <a:schemeClr val="accent6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b="1" kern="1200" dirty="0"/>
            <a:t>                </a:t>
          </a:r>
          <a:r>
            <a:rPr lang="pl-PL" sz="2300" b="1" kern="1200" dirty="0"/>
            <a:t>KRAJOWY FUNDUSZ SZKOLENIOWY –272.154,00</a:t>
          </a:r>
          <a:r>
            <a:rPr lang="pl-PL" sz="2300" b="1" u="none" kern="1200" dirty="0"/>
            <a:t> </a:t>
          </a:r>
          <a:r>
            <a:rPr lang="pl-PL" sz="2300" b="1" kern="1200" dirty="0"/>
            <a:t>zł.</a:t>
          </a:r>
        </a:p>
      </dsp:txBody>
      <dsp:txXfrm>
        <a:off x="27018" y="2432701"/>
        <a:ext cx="12137964" cy="499427"/>
      </dsp:txXfrm>
    </dsp:sp>
    <dsp:sp modelId="{31078A3E-CE5F-4E9A-8F19-289CB633E34C}">
      <dsp:nvSpPr>
        <dsp:cNvPr id="0" name=""/>
        <dsp:cNvSpPr/>
      </dsp:nvSpPr>
      <dsp:spPr>
        <a:xfrm>
          <a:off x="0" y="4482708"/>
          <a:ext cx="12192000" cy="917891"/>
        </a:xfrm>
        <a:prstGeom prst="roundRect">
          <a:avLst/>
        </a:prstGeom>
        <a:solidFill>
          <a:schemeClr val="accent6">
            <a:lumMod val="40000"/>
            <a:lumOff val="60000"/>
          </a:schemeClr>
        </a:solidFill>
        <a:ln>
          <a:solidFill>
            <a:srgbClr val="00B0F0"/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300" b="1" kern="1200" dirty="0"/>
            <a:t>                            COVID - 19 - 250.000,00 zł.</a:t>
          </a:r>
        </a:p>
      </dsp:txBody>
      <dsp:txXfrm>
        <a:off x="44808" y="4527516"/>
        <a:ext cx="12102384" cy="828275"/>
      </dsp:txXfrm>
    </dsp:sp>
    <dsp:sp modelId="{6F5DBBAD-A499-44A9-95C4-F2E255EDD483}">
      <dsp:nvSpPr>
        <dsp:cNvPr id="0" name=""/>
        <dsp:cNvSpPr/>
      </dsp:nvSpPr>
      <dsp:spPr>
        <a:xfrm>
          <a:off x="0" y="3122068"/>
          <a:ext cx="12192000" cy="553463"/>
        </a:xfrm>
        <a:prstGeom prst="roundRect">
          <a:avLst/>
        </a:prstGeom>
        <a:solidFill>
          <a:schemeClr val="accent6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300" b="1" kern="1200" dirty="0"/>
            <a:t>                                      KIERUNEK PRACA – 371.900,00 zł.</a:t>
          </a:r>
        </a:p>
      </dsp:txBody>
      <dsp:txXfrm>
        <a:off x="27018" y="3149086"/>
        <a:ext cx="12137964" cy="499427"/>
      </dsp:txXfrm>
    </dsp:sp>
    <dsp:sp modelId="{F698D1BD-343A-4EF7-BBFA-4D96C34CC85D}">
      <dsp:nvSpPr>
        <dsp:cNvPr id="0" name=""/>
        <dsp:cNvSpPr/>
      </dsp:nvSpPr>
      <dsp:spPr>
        <a:xfrm>
          <a:off x="0" y="3785253"/>
          <a:ext cx="12192000" cy="553463"/>
        </a:xfrm>
        <a:prstGeom prst="roundRect">
          <a:avLst/>
        </a:prstGeom>
        <a:solidFill>
          <a:schemeClr val="accent6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300" b="1" kern="1200" dirty="0"/>
            <a:t>                   VOUCHER ZATRUDNIENIOWY – 314.474,00 zł.</a:t>
          </a:r>
        </a:p>
      </dsp:txBody>
      <dsp:txXfrm>
        <a:off x="27018" y="3812271"/>
        <a:ext cx="12137964" cy="49942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0ACD66-460D-4B30-8F65-59FCC7F405FB}">
      <dsp:nvSpPr>
        <dsp:cNvPr id="0" name=""/>
        <dsp:cNvSpPr/>
      </dsp:nvSpPr>
      <dsp:spPr>
        <a:xfrm>
          <a:off x="4017105" y="2297338"/>
          <a:ext cx="1913093" cy="1217932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b="1" kern="1200" dirty="0"/>
            <a:t>Łącznie zaktywizowano                        899 osób</a:t>
          </a:r>
        </a:p>
      </dsp:txBody>
      <dsp:txXfrm>
        <a:off x="4297271" y="2475700"/>
        <a:ext cx="1352761" cy="861208"/>
      </dsp:txXfrm>
    </dsp:sp>
    <dsp:sp modelId="{F60B2305-4942-4F88-A018-C29772DD8596}">
      <dsp:nvSpPr>
        <dsp:cNvPr id="0" name=""/>
        <dsp:cNvSpPr/>
      </dsp:nvSpPr>
      <dsp:spPr>
        <a:xfrm rot="16218644">
          <a:off x="4690362" y="1532447"/>
          <a:ext cx="578931" cy="47025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2000" kern="1200"/>
        </a:p>
      </dsp:txBody>
      <dsp:txXfrm>
        <a:off x="4760517" y="1697033"/>
        <a:ext cx="437856" cy="282151"/>
      </dsp:txXfrm>
    </dsp:sp>
    <dsp:sp modelId="{E38CD94E-6580-4FF0-A75A-A444885B4CB6}">
      <dsp:nvSpPr>
        <dsp:cNvPr id="0" name=""/>
        <dsp:cNvSpPr/>
      </dsp:nvSpPr>
      <dsp:spPr>
        <a:xfrm>
          <a:off x="4357353" y="-52828"/>
          <a:ext cx="1257872" cy="1257872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100" kern="1200" dirty="0"/>
            <a:t>Staż</a:t>
          </a:r>
          <a:r>
            <a:rPr lang="pl-PL" sz="1100" b="1" kern="1200" dirty="0"/>
            <a:t>              171 osób</a:t>
          </a:r>
        </a:p>
      </dsp:txBody>
      <dsp:txXfrm>
        <a:off x="4541564" y="131383"/>
        <a:ext cx="889450" cy="889450"/>
      </dsp:txXfrm>
    </dsp:sp>
    <dsp:sp modelId="{983F8743-9852-439A-8489-E95C63C37AAF}">
      <dsp:nvSpPr>
        <dsp:cNvPr id="0" name=""/>
        <dsp:cNvSpPr/>
      </dsp:nvSpPr>
      <dsp:spPr>
        <a:xfrm rot="18360000">
          <a:off x="5395655" y="1719006"/>
          <a:ext cx="539581" cy="47025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87494"/>
                <a:satOff val="4699"/>
                <a:lumOff val="-1699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87494"/>
                <a:satOff val="4699"/>
                <a:lumOff val="-1699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87494"/>
                <a:satOff val="4699"/>
                <a:lumOff val="-1699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2000" kern="1200"/>
        </a:p>
      </dsp:txBody>
      <dsp:txXfrm>
        <a:off x="5424732" y="1870122"/>
        <a:ext cx="398506" cy="282151"/>
      </dsp:txXfrm>
    </dsp:sp>
    <dsp:sp modelId="{FE73752B-4DF7-4D9C-A0D8-4A934B807973}">
      <dsp:nvSpPr>
        <dsp:cNvPr id="0" name=""/>
        <dsp:cNvSpPr/>
      </dsp:nvSpPr>
      <dsp:spPr>
        <a:xfrm>
          <a:off x="5714371" y="392199"/>
          <a:ext cx="1257872" cy="1257872"/>
        </a:xfrm>
        <a:prstGeom prst="ellipse">
          <a:avLst/>
        </a:prstGeom>
        <a:gradFill rotWithShape="0">
          <a:gsLst>
            <a:gs pos="0">
              <a:schemeClr val="accent5">
                <a:hueOff val="87494"/>
                <a:satOff val="4699"/>
                <a:lumOff val="-1699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87494"/>
                <a:satOff val="4699"/>
                <a:lumOff val="-1699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87494"/>
                <a:satOff val="4699"/>
                <a:lumOff val="-1699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100" kern="1200" dirty="0"/>
            <a:t>Prace </a:t>
          </a:r>
          <a:r>
            <a:rPr lang="pl-PL" sz="1000" kern="1200" dirty="0"/>
            <a:t>interwencyjne</a:t>
          </a:r>
          <a:r>
            <a:rPr lang="pl-PL" sz="1100" kern="1200" dirty="0"/>
            <a:t>                              </a:t>
          </a:r>
          <a:r>
            <a:rPr lang="pl-PL" sz="1100" b="1" kern="1200" dirty="0"/>
            <a:t>3</a:t>
          </a:r>
          <a:r>
            <a:rPr lang="pl-PL" sz="1100" kern="1200" dirty="0"/>
            <a:t>5 </a:t>
          </a:r>
          <a:r>
            <a:rPr lang="pl-PL" sz="1100" b="1" kern="1200" dirty="0"/>
            <a:t>osób</a:t>
          </a:r>
        </a:p>
      </dsp:txBody>
      <dsp:txXfrm>
        <a:off x="5898582" y="576410"/>
        <a:ext cx="889450" cy="889450"/>
      </dsp:txXfrm>
    </dsp:sp>
    <dsp:sp modelId="{8BB38964-BBF6-42BA-85F4-346F68AF1FAE}">
      <dsp:nvSpPr>
        <dsp:cNvPr id="0" name=""/>
        <dsp:cNvSpPr/>
      </dsp:nvSpPr>
      <dsp:spPr>
        <a:xfrm rot="20520000">
          <a:off x="5983721" y="2273638"/>
          <a:ext cx="426872" cy="47025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174989"/>
                <a:satOff val="9397"/>
                <a:lumOff val="-3399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174989"/>
                <a:satOff val="9397"/>
                <a:lumOff val="-3399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174989"/>
                <a:satOff val="9397"/>
                <a:lumOff val="-3399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2000" kern="1200"/>
        </a:p>
      </dsp:txBody>
      <dsp:txXfrm>
        <a:off x="5986855" y="2387475"/>
        <a:ext cx="298810" cy="282151"/>
      </dsp:txXfrm>
    </dsp:sp>
    <dsp:sp modelId="{C4C6FA18-35A4-4CD7-8A0A-B6CF8C5E36F1}">
      <dsp:nvSpPr>
        <dsp:cNvPr id="0" name=""/>
        <dsp:cNvSpPr/>
      </dsp:nvSpPr>
      <dsp:spPr>
        <a:xfrm>
          <a:off x="6560865" y="1557298"/>
          <a:ext cx="1257872" cy="1257872"/>
        </a:xfrm>
        <a:prstGeom prst="ellipse">
          <a:avLst/>
        </a:prstGeom>
        <a:gradFill rotWithShape="0">
          <a:gsLst>
            <a:gs pos="0">
              <a:schemeClr val="accent5">
                <a:hueOff val="174989"/>
                <a:satOff val="9397"/>
                <a:lumOff val="-3399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174989"/>
                <a:satOff val="9397"/>
                <a:lumOff val="-3399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174989"/>
                <a:satOff val="9397"/>
                <a:lumOff val="-3399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100" kern="1200" dirty="0"/>
            <a:t>Bon na zasiedlenie             </a:t>
          </a:r>
          <a:r>
            <a:rPr lang="pl-PL" sz="1100" b="1" kern="1200" dirty="0"/>
            <a:t>7 osób</a:t>
          </a:r>
        </a:p>
      </dsp:txBody>
      <dsp:txXfrm>
        <a:off x="6745076" y="1741509"/>
        <a:ext cx="889450" cy="889450"/>
      </dsp:txXfrm>
    </dsp:sp>
    <dsp:sp modelId="{A764230B-FD5D-4E88-B04E-421AA1FEC28E}">
      <dsp:nvSpPr>
        <dsp:cNvPr id="0" name=""/>
        <dsp:cNvSpPr/>
      </dsp:nvSpPr>
      <dsp:spPr>
        <a:xfrm rot="1080000">
          <a:off x="5983721" y="3068720"/>
          <a:ext cx="426872" cy="47025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262483"/>
                <a:satOff val="14096"/>
                <a:lumOff val="-509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262483"/>
                <a:satOff val="14096"/>
                <a:lumOff val="-509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262483"/>
                <a:satOff val="14096"/>
                <a:lumOff val="-509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2000" kern="1200"/>
        </a:p>
      </dsp:txBody>
      <dsp:txXfrm>
        <a:off x="5986855" y="3142983"/>
        <a:ext cx="298810" cy="282151"/>
      </dsp:txXfrm>
    </dsp:sp>
    <dsp:sp modelId="{31895692-4A9A-49DB-9170-38492F43474A}">
      <dsp:nvSpPr>
        <dsp:cNvPr id="0" name=""/>
        <dsp:cNvSpPr/>
      </dsp:nvSpPr>
      <dsp:spPr>
        <a:xfrm>
          <a:off x="6560865" y="2997439"/>
          <a:ext cx="1257872" cy="1257872"/>
        </a:xfrm>
        <a:prstGeom prst="ellipse">
          <a:avLst/>
        </a:prstGeom>
        <a:gradFill rotWithShape="0">
          <a:gsLst>
            <a:gs pos="0">
              <a:schemeClr val="accent5">
                <a:hueOff val="262483"/>
                <a:satOff val="14096"/>
                <a:lumOff val="-509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262483"/>
                <a:satOff val="14096"/>
                <a:lumOff val="-509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262483"/>
                <a:satOff val="14096"/>
                <a:lumOff val="-509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900" kern="1200" dirty="0"/>
            <a:t>Refundacja kosztów doposażenia lub wyposażenia stanowiska pracy</a:t>
          </a:r>
          <a:r>
            <a:rPr lang="pl-PL" sz="1000" kern="1200" dirty="0"/>
            <a:t> </a:t>
          </a:r>
          <a:r>
            <a:rPr lang="pl-PL" sz="1000" b="1" kern="1200" dirty="0"/>
            <a:t>19</a:t>
          </a:r>
          <a:r>
            <a:rPr lang="pl-PL" sz="1050" b="1" kern="1200" dirty="0"/>
            <a:t> osób</a:t>
          </a:r>
        </a:p>
      </dsp:txBody>
      <dsp:txXfrm>
        <a:off x="6745076" y="3181650"/>
        <a:ext cx="889450" cy="889450"/>
      </dsp:txXfrm>
    </dsp:sp>
    <dsp:sp modelId="{FDCDC8AC-2B86-4115-B80E-F8CCAF21773B}">
      <dsp:nvSpPr>
        <dsp:cNvPr id="0" name=""/>
        <dsp:cNvSpPr/>
      </dsp:nvSpPr>
      <dsp:spPr>
        <a:xfrm rot="3240000">
          <a:off x="5395655" y="3623352"/>
          <a:ext cx="539581" cy="47025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349978"/>
                <a:satOff val="18795"/>
                <a:lumOff val="-6797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349978"/>
                <a:satOff val="18795"/>
                <a:lumOff val="-6797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349978"/>
                <a:satOff val="18795"/>
                <a:lumOff val="-6797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2000" kern="1200"/>
        </a:p>
      </dsp:txBody>
      <dsp:txXfrm>
        <a:off x="5424732" y="3660336"/>
        <a:ext cx="398506" cy="282151"/>
      </dsp:txXfrm>
    </dsp:sp>
    <dsp:sp modelId="{64C19127-6E9D-449F-9E9C-A6C8F3A36B13}">
      <dsp:nvSpPr>
        <dsp:cNvPr id="0" name=""/>
        <dsp:cNvSpPr/>
      </dsp:nvSpPr>
      <dsp:spPr>
        <a:xfrm>
          <a:off x="5714371" y="4162537"/>
          <a:ext cx="1257872" cy="1257872"/>
        </a:xfrm>
        <a:prstGeom prst="ellipse">
          <a:avLst/>
        </a:prstGeom>
        <a:gradFill rotWithShape="0">
          <a:gsLst>
            <a:gs pos="0">
              <a:schemeClr val="accent5">
                <a:hueOff val="349978"/>
                <a:satOff val="18795"/>
                <a:lumOff val="-6797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349978"/>
                <a:satOff val="18795"/>
                <a:lumOff val="-6797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349978"/>
                <a:satOff val="18795"/>
                <a:lumOff val="-6797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900" b="0" kern="1200" dirty="0"/>
            <a:t>Refundacja opłaconych składek na ubezpieczenie społeczne dla spółdzielni socjalnej </a:t>
          </a:r>
          <a:r>
            <a:rPr lang="pl-PL" sz="900" b="1" kern="1200" dirty="0"/>
            <a:t>11 osób</a:t>
          </a:r>
        </a:p>
      </dsp:txBody>
      <dsp:txXfrm>
        <a:off x="5898582" y="4346748"/>
        <a:ext cx="889450" cy="889450"/>
      </dsp:txXfrm>
    </dsp:sp>
    <dsp:sp modelId="{ED29C3D8-E0F8-414F-8F27-9844D6484443}">
      <dsp:nvSpPr>
        <dsp:cNvPr id="0" name=""/>
        <dsp:cNvSpPr/>
      </dsp:nvSpPr>
      <dsp:spPr>
        <a:xfrm rot="5400000">
          <a:off x="4684193" y="3809908"/>
          <a:ext cx="578916" cy="47025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437472"/>
                <a:satOff val="23493"/>
                <a:lumOff val="-8497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437472"/>
                <a:satOff val="23493"/>
                <a:lumOff val="-8497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437472"/>
                <a:satOff val="23493"/>
                <a:lumOff val="-8497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2000" kern="1200"/>
        </a:p>
      </dsp:txBody>
      <dsp:txXfrm>
        <a:off x="4754731" y="3833421"/>
        <a:ext cx="437841" cy="282151"/>
      </dsp:txXfrm>
    </dsp:sp>
    <dsp:sp modelId="{B3285FE4-1F8A-4248-A403-6B5831486EE3}">
      <dsp:nvSpPr>
        <dsp:cNvPr id="0" name=""/>
        <dsp:cNvSpPr/>
      </dsp:nvSpPr>
      <dsp:spPr>
        <a:xfrm>
          <a:off x="4243567" y="4607565"/>
          <a:ext cx="1460169" cy="1257872"/>
        </a:xfrm>
        <a:prstGeom prst="ellipse">
          <a:avLst/>
        </a:prstGeom>
        <a:gradFill rotWithShape="0">
          <a:gsLst>
            <a:gs pos="0">
              <a:schemeClr val="accent5">
                <a:hueOff val="437472"/>
                <a:satOff val="23493"/>
                <a:lumOff val="-8497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437472"/>
                <a:satOff val="23493"/>
                <a:lumOff val="-8497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437472"/>
                <a:satOff val="23493"/>
                <a:lumOff val="-8497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100" kern="1200" dirty="0"/>
            <a:t>Dofinansowanie podjęcia działalności gospodarczej                 </a:t>
          </a:r>
          <a:r>
            <a:rPr lang="pl-PL" sz="1100" b="1" kern="1200" dirty="0"/>
            <a:t>14 osób</a:t>
          </a:r>
        </a:p>
      </dsp:txBody>
      <dsp:txXfrm>
        <a:off x="4457404" y="4791776"/>
        <a:ext cx="1032495" cy="889450"/>
      </dsp:txXfrm>
    </dsp:sp>
    <dsp:sp modelId="{D4F6B848-164C-481D-AA19-CD23BFAFBA66}">
      <dsp:nvSpPr>
        <dsp:cNvPr id="0" name=""/>
        <dsp:cNvSpPr/>
      </dsp:nvSpPr>
      <dsp:spPr>
        <a:xfrm rot="7538789">
          <a:off x="4008602" y="3633746"/>
          <a:ext cx="549474" cy="47025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524966"/>
                <a:satOff val="28192"/>
                <a:lumOff val="-1019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524966"/>
                <a:satOff val="28192"/>
                <a:lumOff val="-1019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524966"/>
                <a:satOff val="28192"/>
                <a:lumOff val="-1019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2000" kern="1200"/>
        </a:p>
      </dsp:txBody>
      <dsp:txXfrm rot="10800000">
        <a:off x="4120248" y="3670475"/>
        <a:ext cx="408399" cy="282151"/>
      </dsp:txXfrm>
    </dsp:sp>
    <dsp:sp modelId="{B82B6AD8-F14D-44F4-85D3-A998F0F27EC9}">
      <dsp:nvSpPr>
        <dsp:cNvPr id="0" name=""/>
        <dsp:cNvSpPr/>
      </dsp:nvSpPr>
      <dsp:spPr>
        <a:xfrm>
          <a:off x="2976709" y="4184908"/>
          <a:ext cx="1257872" cy="1257872"/>
        </a:xfrm>
        <a:prstGeom prst="ellipse">
          <a:avLst/>
        </a:prstGeom>
        <a:gradFill rotWithShape="0">
          <a:gsLst>
            <a:gs pos="0">
              <a:schemeClr val="accent5">
                <a:hueOff val="524966"/>
                <a:satOff val="28192"/>
                <a:lumOff val="-1019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524966"/>
                <a:satOff val="28192"/>
                <a:lumOff val="-1019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524966"/>
                <a:satOff val="28192"/>
                <a:lumOff val="-1019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b="0" kern="1200" dirty="0"/>
            <a:t>Szkolenie    </a:t>
          </a:r>
          <a:r>
            <a:rPr lang="pl-PL" sz="1100" b="0" kern="1200" dirty="0"/>
            <a:t>                      </a:t>
          </a:r>
          <a:r>
            <a:rPr lang="pl-PL" sz="1100" b="1" kern="1200" dirty="0"/>
            <a:t>114 osób</a:t>
          </a:r>
        </a:p>
      </dsp:txBody>
      <dsp:txXfrm>
        <a:off x="3160920" y="4369119"/>
        <a:ext cx="889450" cy="889450"/>
      </dsp:txXfrm>
    </dsp:sp>
    <dsp:sp modelId="{923BAF1D-607B-4FE1-8656-0832BC1E97E2}">
      <dsp:nvSpPr>
        <dsp:cNvPr id="0" name=""/>
        <dsp:cNvSpPr/>
      </dsp:nvSpPr>
      <dsp:spPr>
        <a:xfrm rot="9720000">
          <a:off x="3536710" y="3068720"/>
          <a:ext cx="426872" cy="47025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612461"/>
                <a:satOff val="32891"/>
                <a:lumOff val="-1189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612461"/>
                <a:satOff val="32891"/>
                <a:lumOff val="-1189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612461"/>
                <a:satOff val="32891"/>
                <a:lumOff val="-1189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2000" kern="1200"/>
        </a:p>
      </dsp:txBody>
      <dsp:txXfrm rot="10800000">
        <a:off x="3661638" y="3142983"/>
        <a:ext cx="298810" cy="282151"/>
      </dsp:txXfrm>
    </dsp:sp>
    <dsp:sp modelId="{3E9C48A8-5971-4112-B5E1-4CF0F545A1DC}">
      <dsp:nvSpPr>
        <dsp:cNvPr id="0" name=""/>
        <dsp:cNvSpPr/>
      </dsp:nvSpPr>
      <dsp:spPr>
        <a:xfrm>
          <a:off x="2128566" y="2997439"/>
          <a:ext cx="1257872" cy="1257872"/>
        </a:xfrm>
        <a:prstGeom prst="ellipse">
          <a:avLst/>
        </a:prstGeom>
        <a:gradFill rotWithShape="0">
          <a:gsLst>
            <a:gs pos="0">
              <a:schemeClr val="accent5">
                <a:hueOff val="612461"/>
                <a:satOff val="32891"/>
                <a:lumOff val="-1189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612461"/>
                <a:satOff val="32891"/>
                <a:lumOff val="-1189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612461"/>
                <a:satOff val="32891"/>
                <a:lumOff val="-1189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kern="1200" dirty="0"/>
            <a:t>Roboty publiczne                </a:t>
          </a:r>
          <a:r>
            <a:rPr lang="pl-PL" sz="1200" b="1" kern="1200" dirty="0"/>
            <a:t>24</a:t>
          </a:r>
          <a:r>
            <a:rPr lang="pl-PL" sz="1100" b="1" kern="1200" dirty="0"/>
            <a:t> osoby</a:t>
          </a:r>
        </a:p>
      </dsp:txBody>
      <dsp:txXfrm>
        <a:off x="2312777" y="3181650"/>
        <a:ext cx="889450" cy="889450"/>
      </dsp:txXfrm>
    </dsp:sp>
    <dsp:sp modelId="{E7D8EEB6-25C6-4E9E-BA6E-EAA8EC1C4830}">
      <dsp:nvSpPr>
        <dsp:cNvPr id="0" name=""/>
        <dsp:cNvSpPr/>
      </dsp:nvSpPr>
      <dsp:spPr>
        <a:xfrm rot="11880000">
          <a:off x="3536710" y="2273638"/>
          <a:ext cx="426872" cy="47025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699955"/>
                <a:satOff val="37589"/>
                <a:lumOff val="-1359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699955"/>
                <a:satOff val="37589"/>
                <a:lumOff val="-1359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699955"/>
                <a:satOff val="37589"/>
                <a:lumOff val="-1359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2000" kern="1200"/>
        </a:p>
      </dsp:txBody>
      <dsp:txXfrm rot="10800000">
        <a:off x="3661638" y="2387475"/>
        <a:ext cx="298810" cy="282151"/>
      </dsp:txXfrm>
    </dsp:sp>
    <dsp:sp modelId="{DB419920-A452-436E-85B1-50C24580189C}">
      <dsp:nvSpPr>
        <dsp:cNvPr id="0" name=""/>
        <dsp:cNvSpPr/>
      </dsp:nvSpPr>
      <dsp:spPr>
        <a:xfrm>
          <a:off x="2128566" y="1557298"/>
          <a:ext cx="1257872" cy="1257872"/>
        </a:xfrm>
        <a:prstGeom prst="ellipse">
          <a:avLst/>
        </a:prstGeom>
        <a:gradFill rotWithShape="0">
          <a:gsLst>
            <a:gs pos="0">
              <a:schemeClr val="accent5">
                <a:hueOff val="699955"/>
                <a:satOff val="37589"/>
                <a:lumOff val="-1359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699955"/>
                <a:satOff val="37589"/>
                <a:lumOff val="-1359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699955"/>
                <a:satOff val="37589"/>
                <a:lumOff val="-1359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kern="1200" dirty="0"/>
            <a:t>Prace społecznie użyteczne                       </a:t>
          </a:r>
          <a:r>
            <a:rPr lang="pl-PL" sz="1200" b="1" kern="1200" dirty="0"/>
            <a:t>72</a:t>
          </a:r>
          <a:r>
            <a:rPr lang="pl-PL" sz="1100" b="1" kern="1200" dirty="0"/>
            <a:t> osoby</a:t>
          </a:r>
        </a:p>
      </dsp:txBody>
      <dsp:txXfrm>
        <a:off x="2312777" y="1741509"/>
        <a:ext cx="889450" cy="889450"/>
      </dsp:txXfrm>
    </dsp:sp>
    <dsp:sp modelId="{53846ABC-C5EC-42C1-AD14-F69776F9867B}">
      <dsp:nvSpPr>
        <dsp:cNvPr id="0" name=""/>
        <dsp:cNvSpPr/>
      </dsp:nvSpPr>
      <dsp:spPr>
        <a:xfrm rot="14040000">
          <a:off x="4012067" y="1719006"/>
          <a:ext cx="539581" cy="47025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787450"/>
                <a:satOff val="42288"/>
                <a:lumOff val="-1529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787450"/>
                <a:satOff val="42288"/>
                <a:lumOff val="-1529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787450"/>
                <a:satOff val="42288"/>
                <a:lumOff val="-1529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2000" kern="1200"/>
        </a:p>
      </dsp:txBody>
      <dsp:txXfrm rot="10800000">
        <a:off x="4124065" y="1870122"/>
        <a:ext cx="398506" cy="282151"/>
      </dsp:txXfrm>
    </dsp:sp>
    <dsp:sp modelId="{96067A3E-E86B-4937-AED8-9A853077FA87}">
      <dsp:nvSpPr>
        <dsp:cNvPr id="0" name=""/>
        <dsp:cNvSpPr/>
      </dsp:nvSpPr>
      <dsp:spPr>
        <a:xfrm>
          <a:off x="2975060" y="392199"/>
          <a:ext cx="1257872" cy="1257872"/>
        </a:xfrm>
        <a:prstGeom prst="ellipse">
          <a:avLst/>
        </a:prstGeom>
        <a:gradFill rotWithShape="0">
          <a:gsLst>
            <a:gs pos="0">
              <a:schemeClr val="accent5">
                <a:hueOff val="787450"/>
                <a:satOff val="42288"/>
                <a:lumOff val="-1529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787450"/>
                <a:satOff val="42288"/>
                <a:lumOff val="-1529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787450"/>
                <a:satOff val="42288"/>
                <a:lumOff val="-1529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100" b="0" kern="1200" dirty="0"/>
            <a:t>Usługa poradnictwa zawodowego </a:t>
          </a:r>
          <a:r>
            <a:rPr lang="pl-PL" sz="1100" b="1" kern="1200" dirty="0"/>
            <a:t>432</a:t>
          </a:r>
          <a:r>
            <a:rPr lang="pl-PL" sz="1100" b="0" kern="1200" dirty="0"/>
            <a:t> </a:t>
          </a:r>
          <a:r>
            <a:rPr lang="pl-PL" sz="1100" b="1" kern="1200" dirty="0"/>
            <a:t>osoby</a:t>
          </a:r>
        </a:p>
      </dsp:txBody>
      <dsp:txXfrm>
        <a:off x="3159271" y="576410"/>
        <a:ext cx="889450" cy="8894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6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48106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099927-B021-43CE-931C-C6328B690594}" type="datetimeFigureOut">
              <a:rPr lang="pl-PL" smtClean="0"/>
              <a:pPr/>
              <a:t>2022-07-29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6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48106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6C0606-DC85-4CC8-B5B6-E51F68C5DBF2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700215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12" y="12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48656" y="12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5B7B94-35BE-4341-B06B-02650CF0AB12}" type="datetimeFigureOut">
              <a:rPr lang="pl-PL" smtClean="0"/>
              <a:pPr/>
              <a:t>2022-07-29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450" y="4779498"/>
            <a:ext cx="5435600" cy="391048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12" y="9433118"/>
            <a:ext cx="2944283" cy="4982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48656" y="9433118"/>
            <a:ext cx="2944283" cy="4982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86973B-64F3-40E4-9014-9517C63A566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984351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86973B-64F3-40E4-9014-9517C63A5663}" type="slidenum">
              <a:rPr lang="pl-PL" smtClean="0"/>
              <a:pPr/>
              <a:t>1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688088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86973B-64F3-40E4-9014-9517C63A5663}" type="slidenum">
              <a:rPr lang="pl-PL" smtClean="0"/>
              <a:pPr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308968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419100" y="1241425"/>
            <a:ext cx="5956300" cy="3351213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4EF6BF-43FF-49FE-A4AA-2B4F5DEC3BED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54178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86973B-64F3-40E4-9014-9517C63A5663}" type="slidenum">
              <a:rPr lang="pl-PL" smtClean="0"/>
              <a:pPr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773579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86973B-64F3-40E4-9014-9517C63A5663}" type="slidenum">
              <a:rPr lang="pl-PL" smtClean="0"/>
              <a:pPr/>
              <a:t>15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961809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86973B-64F3-40E4-9014-9517C63A5663}" type="slidenum">
              <a:rPr lang="pl-PL" smtClean="0"/>
              <a:pPr/>
              <a:t>17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18124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4EF6BF-43FF-49FE-A4AA-2B4F5DEC3BED}" type="slidenum">
              <a:rPr lang="pl-PL" smtClean="0"/>
              <a:pPr/>
              <a:t>18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710848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0A35E-EBB6-466E-8022-A07C1CE3CE96}" type="datetime1">
              <a:rPr lang="pl-PL" smtClean="0"/>
              <a:pPr/>
              <a:t>2022-07-29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32B36-1EBD-44DC-B11E-03CA895CEB8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34711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DE65F-0EA2-41AD-9E98-D39FEEF455AD}" type="datetime1">
              <a:rPr lang="pl-PL" smtClean="0"/>
              <a:pPr/>
              <a:t>2022-07-29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32B36-1EBD-44DC-B11E-03CA895CEB8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36079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4301F-EF1D-405D-9886-963FA0CBA98E}" type="datetime1">
              <a:rPr lang="pl-PL" smtClean="0"/>
              <a:pPr/>
              <a:t>2022-07-29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32B36-1EBD-44DC-B11E-03CA895CEB8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1212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37D05-4A7A-4329-822E-EB805541E346}" type="datetime1">
              <a:rPr lang="pl-PL" smtClean="0"/>
              <a:pPr/>
              <a:t>2022-07-29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32B36-1EBD-44DC-B11E-03CA895CEB8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60105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C0280-CDAF-4858-9FE0-CED4F230297B}" type="datetime1">
              <a:rPr lang="pl-PL" smtClean="0"/>
              <a:pPr/>
              <a:t>2022-07-29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32B36-1EBD-44DC-B11E-03CA895CEB8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24436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8E090-A8BA-421D-9838-F9E022EDA78F}" type="datetime1">
              <a:rPr lang="pl-PL" smtClean="0"/>
              <a:pPr/>
              <a:t>2022-07-29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32B36-1EBD-44DC-B11E-03CA895CEB8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41326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42AB8-8730-41B8-B93C-B2DD7D4799A3}" type="datetime1">
              <a:rPr lang="pl-PL" smtClean="0"/>
              <a:pPr/>
              <a:t>2022-07-29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32B36-1EBD-44DC-B11E-03CA895CEB8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09193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5D1E9-1CC9-43CB-AEFB-FB0A33D01B5F}" type="datetime1">
              <a:rPr lang="pl-PL" smtClean="0"/>
              <a:pPr/>
              <a:t>2022-07-29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32B36-1EBD-44DC-B11E-03CA895CEB8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75969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6E417-42EF-4663-A98E-35868BF14F40}" type="datetime1">
              <a:rPr lang="pl-PL" smtClean="0"/>
              <a:pPr/>
              <a:t>2022-07-29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32B36-1EBD-44DC-B11E-03CA895CEB8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84642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8C59A-6F06-450F-B332-06E77F060B6E}" type="datetime1">
              <a:rPr lang="pl-PL" smtClean="0"/>
              <a:pPr/>
              <a:t>2022-07-29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32B36-1EBD-44DC-B11E-03CA895CEB8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19073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2C100-ED32-45D3-B396-4AFC2427E3E5}" type="datetime1">
              <a:rPr lang="pl-PL" smtClean="0"/>
              <a:pPr/>
              <a:t>2022-07-29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32B36-1EBD-44DC-B11E-03CA895CEB8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84524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46A713-1CAB-470C-B469-C494D6AF98BD}" type="datetime1">
              <a:rPr lang="pl-PL" smtClean="0"/>
              <a:pPr/>
              <a:t>2022-07-29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E32B36-1EBD-44DC-B11E-03CA895CEB8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74433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863600" y="825500"/>
            <a:ext cx="10490200" cy="5089855"/>
          </a:xfrm>
          <a:prstGeom prst="rect">
            <a:avLst/>
          </a:prstGeom>
          <a:ln>
            <a:solidFill>
              <a:srgbClr val="92D050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l-PL" sz="3200" b="1" i="1" dirty="0">
                <a:ln w="9525" cap="flat" cmpd="sng" algn="ctr">
                  <a:solidFill>
                    <a:srgbClr val="FFFFFF"/>
                  </a:solidFill>
                  <a:prstDash val="solid"/>
                  <a:round/>
                </a:ln>
                <a:solidFill>
                  <a:srgbClr val="000000"/>
                </a:solidFill>
                <a:effectLst>
                  <a:outerShdw blurRad="12700" dist="38100" dir="2700000" algn="tl">
                    <a:schemeClr val="bg1">
                      <a:lumMod val="50000"/>
                    </a:schemeClr>
                  </a:outerShdw>
                </a:effectLst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pl-PL" sz="32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l-PL" sz="5400" b="1" i="1" dirty="0">
                <a:ln w="9525" cap="flat" cmpd="sng" algn="ctr">
                  <a:solidFill>
                    <a:srgbClr val="FFFFFF"/>
                  </a:solidFill>
                  <a:prstDash val="solid"/>
                  <a:round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  <a:cs typeface="Times New Roman" panose="02020603050405020304" pitchFamily="18" charset="0"/>
              </a:rPr>
              <a:t>INFORMACJA NA TEMAT ZATRUDNIENIA I BEZROBOCIA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l-PL" sz="5400" b="1" i="1" dirty="0">
                <a:ln w="9525" cap="flat" cmpd="sng" algn="ctr">
                  <a:solidFill>
                    <a:srgbClr val="FFFFFF"/>
                  </a:solidFill>
                  <a:prstDash val="solid"/>
                  <a:round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  <a:cs typeface="Times New Roman" panose="02020603050405020304" pitchFamily="18" charset="0"/>
              </a:rPr>
              <a:t>W POWIECIE WAŁECKIM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l-PL" sz="5400" b="1" i="1" dirty="0">
                <a:ln w="9525" cap="flat" cmpd="sng" algn="ctr">
                  <a:solidFill>
                    <a:srgbClr val="FFFFFF"/>
                  </a:solidFill>
                  <a:prstDash val="solid"/>
                  <a:round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  <a:cs typeface="Times New Roman" panose="02020603050405020304" pitchFamily="18" charset="0"/>
              </a:rPr>
              <a:t>ZA I PÓŁROCZE 2022 R.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pl-PL" sz="32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77793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3371" y="78007"/>
            <a:ext cx="5061857" cy="987425"/>
          </a:xfr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pl-PL" sz="2000" b="1" dirty="0"/>
              <a:t>STRUKTURA BEZROBOTNYCH W PODZIALE</a:t>
            </a:r>
            <a:br>
              <a:rPr lang="pl-PL" sz="2000" b="1" dirty="0"/>
            </a:br>
            <a:r>
              <a:rPr lang="pl-PL" sz="2000" b="1" dirty="0"/>
              <a:t> NA CZAS POZOSTAWANIA BEZ PRACY, WIEK,   </a:t>
            </a:r>
            <a:br>
              <a:rPr lang="pl-PL" sz="2000" b="1" dirty="0"/>
            </a:br>
            <a:r>
              <a:rPr lang="pl-PL" sz="2000" b="1" dirty="0"/>
              <a:t>WYKSZTAŁCENIE I STAŻ PRACY</a:t>
            </a:r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0099004"/>
              </p:ext>
            </p:extLst>
          </p:nvPr>
        </p:nvGraphicFramePr>
        <p:xfrm>
          <a:off x="5308601" y="0"/>
          <a:ext cx="6809335" cy="647685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2415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975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84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20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644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8522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86890">
                <a:tc rowSpan="2" gridSpan="2">
                  <a:txBody>
                    <a:bodyPr/>
                    <a:lstStyle/>
                    <a:p>
                      <a:pPr algn="ctr"/>
                      <a:r>
                        <a:rPr lang="pl-PL" sz="1100" dirty="0"/>
                        <a:t>wyszczególnienie</a:t>
                      </a:r>
                    </a:p>
                  </a:txBody>
                  <a:tcPr anchor="ctr" anchorCtr="1"/>
                </a:tc>
                <a:tc rowSpan="2"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100" dirty="0"/>
                        <a:t>bezrobotni</a:t>
                      </a:r>
                      <a:r>
                        <a:rPr lang="pl-PL" sz="1100" baseline="0" dirty="0"/>
                        <a:t> ogółem                      w I półroczu</a:t>
                      </a:r>
                      <a:endParaRPr lang="pl-PL" sz="1100" dirty="0"/>
                    </a:p>
                  </a:txBody>
                  <a:tcPr anchor="ctr" anchorCtr="1"/>
                </a:tc>
                <a:tc hMerge="1">
                  <a:txBody>
                    <a:bodyPr/>
                    <a:lstStyle/>
                    <a:p>
                      <a:endParaRPr lang="pl-PL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100" dirty="0"/>
                        <a:t>% udział w ogólnej liczbie zarejestrowanych bezrobotnych </a:t>
                      </a:r>
                    </a:p>
                  </a:txBody>
                  <a:tcPr anchor="ctr" anchorCtr="1"/>
                </a:tc>
                <a:tc hMerge="1">
                  <a:txBody>
                    <a:bodyPr/>
                    <a:lstStyle/>
                    <a:p>
                      <a:endParaRPr lang="pl-PL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5824">
                <a:tc gridSpan="2" vMerge="1">
                  <a:txBody>
                    <a:bodyPr/>
                    <a:lstStyle/>
                    <a:p>
                      <a:endParaRPr lang="pl-PL" sz="1400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/>
                        <a:t>2021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/>
                        <a:t>2022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/>
                        <a:t>2021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/>
                        <a:t>2022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5824">
                <a:tc rowSpan="5">
                  <a:txBody>
                    <a:bodyPr/>
                    <a:lstStyle/>
                    <a:p>
                      <a:pPr algn="ctr"/>
                      <a:r>
                        <a:rPr lang="pl-PL" sz="1100" dirty="0"/>
                        <a:t>czas pozostawania bez pracy w miesiącach</a:t>
                      </a:r>
                      <a:r>
                        <a:rPr lang="pl-PL" sz="1100" baseline="0" dirty="0"/>
                        <a:t> </a:t>
                      </a:r>
                      <a:endParaRPr lang="pl-PL" sz="1100" b="1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/>
                        <a:t>do 1 </a:t>
                      </a:r>
                      <a:endParaRPr lang="pl-PL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/>
                        <a:t>117</a:t>
                      </a:r>
                    </a:p>
                  </a:txBody>
                  <a:tcPr marL="6335" marR="6335" marT="6335" marB="63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/>
                        <a:t>122</a:t>
                      </a:r>
                    </a:p>
                  </a:txBody>
                  <a:tcPr marL="6335" marR="6335" marT="6335" marB="63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/>
                        <a:t>9</a:t>
                      </a:r>
                    </a:p>
                  </a:txBody>
                  <a:tcPr marL="6335" marR="6335" marT="6335" marB="63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/>
                        <a:t>10,6</a:t>
                      </a:r>
                    </a:p>
                  </a:txBody>
                  <a:tcPr marL="6335" marR="6335" marT="6335" marB="6335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5824">
                <a:tc vMerge="1">
                  <a:txBody>
                    <a:bodyPr/>
                    <a:lstStyle/>
                    <a:p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/>
                        <a:t>1-3</a:t>
                      </a:r>
                      <a:endParaRPr lang="pl-PL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/>
                        <a:t>153</a:t>
                      </a:r>
                    </a:p>
                  </a:txBody>
                  <a:tcPr marL="6335" marR="6335" marT="6335" marB="63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/>
                        <a:t>204</a:t>
                      </a:r>
                    </a:p>
                  </a:txBody>
                  <a:tcPr marL="6335" marR="6335" marT="6335" marB="63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/>
                        <a:t>11,8</a:t>
                      </a:r>
                    </a:p>
                  </a:txBody>
                  <a:tcPr marL="6335" marR="6335" marT="6335" marB="63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/>
                        <a:t>17,6</a:t>
                      </a:r>
                    </a:p>
                  </a:txBody>
                  <a:tcPr marL="6335" marR="6335" marT="6335" marB="6335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5824">
                <a:tc vMerge="1">
                  <a:txBody>
                    <a:bodyPr/>
                    <a:lstStyle/>
                    <a:p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/>
                        <a:t>3-6</a:t>
                      </a:r>
                      <a:endParaRPr lang="pl-PL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/>
                        <a:t>181</a:t>
                      </a:r>
                    </a:p>
                  </a:txBody>
                  <a:tcPr marL="6335" marR="6335" marT="6335" marB="63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/>
                        <a:t>168</a:t>
                      </a:r>
                    </a:p>
                  </a:txBody>
                  <a:tcPr marL="6335" marR="6335" marT="6335" marB="63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/>
                        <a:t>14</a:t>
                      </a:r>
                    </a:p>
                  </a:txBody>
                  <a:tcPr marL="6335" marR="6335" marT="6335" marB="63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/>
                        <a:t>14,5</a:t>
                      </a:r>
                    </a:p>
                  </a:txBody>
                  <a:tcPr marL="6335" marR="6335" marT="6335" marB="6335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5824">
                <a:tc vMerge="1">
                  <a:txBody>
                    <a:bodyPr/>
                    <a:lstStyle/>
                    <a:p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/>
                        <a:t>6-12</a:t>
                      </a:r>
                      <a:endParaRPr lang="pl-PL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/>
                        <a:t>281</a:t>
                      </a:r>
                    </a:p>
                  </a:txBody>
                  <a:tcPr marL="6335" marR="6335" marT="6335" marB="63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/>
                        <a:t>197</a:t>
                      </a:r>
                    </a:p>
                  </a:txBody>
                  <a:tcPr marL="6335" marR="6335" marT="6335" marB="63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/>
                        <a:t>21,7</a:t>
                      </a:r>
                    </a:p>
                  </a:txBody>
                  <a:tcPr marL="6335" marR="6335" marT="6335" marB="63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/>
                        <a:t>17</a:t>
                      </a:r>
                    </a:p>
                  </a:txBody>
                  <a:tcPr marL="6335" marR="6335" marT="6335" marB="6335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5824">
                <a:tc vMerge="1">
                  <a:txBody>
                    <a:bodyPr/>
                    <a:lstStyle/>
                    <a:p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/>
                        <a:t>pow. 12</a:t>
                      </a:r>
                      <a:endParaRPr lang="pl-PL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/>
                        <a:t>561</a:t>
                      </a:r>
                    </a:p>
                  </a:txBody>
                  <a:tcPr marL="6335" marR="6335" marT="6335" marB="63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/>
                        <a:t>465</a:t>
                      </a:r>
                    </a:p>
                  </a:txBody>
                  <a:tcPr marL="6335" marR="6335" marT="6335" marB="63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/>
                        <a:t>43,5</a:t>
                      </a:r>
                    </a:p>
                  </a:txBody>
                  <a:tcPr marL="6335" marR="6335" marT="6335" marB="63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/>
                        <a:t>40,3</a:t>
                      </a:r>
                    </a:p>
                  </a:txBody>
                  <a:tcPr marL="6335" marR="6335" marT="6335" marB="6335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5824">
                <a:tc rowSpan="5">
                  <a:txBody>
                    <a:bodyPr/>
                    <a:lstStyle/>
                    <a:p>
                      <a:pPr algn="ctr"/>
                      <a:r>
                        <a:rPr lang="pl-PL" sz="1100" dirty="0"/>
                        <a:t>wiek</a:t>
                      </a:r>
                      <a:endParaRPr lang="pl-PL" sz="1100" b="1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/>
                        <a:t>18-24</a:t>
                      </a:r>
                      <a:endParaRPr lang="pl-PL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/>
                        <a:t>140</a:t>
                      </a:r>
                    </a:p>
                  </a:txBody>
                  <a:tcPr marL="6335" marR="6335" marT="6335" marB="63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/>
                        <a:t>118</a:t>
                      </a:r>
                    </a:p>
                  </a:txBody>
                  <a:tcPr marL="6335" marR="6335" marT="6335" marB="63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/>
                        <a:t>10,8</a:t>
                      </a:r>
                    </a:p>
                  </a:txBody>
                  <a:tcPr marL="6335" marR="6335" marT="6335" marB="63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/>
                        <a:t>10,2</a:t>
                      </a:r>
                    </a:p>
                  </a:txBody>
                  <a:tcPr marL="6335" marR="6335" marT="6335" marB="6335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5824">
                <a:tc vMerge="1">
                  <a:txBody>
                    <a:bodyPr/>
                    <a:lstStyle/>
                    <a:p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/>
                        <a:t>25-34</a:t>
                      </a:r>
                      <a:endParaRPr lang="pl-PL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/>
                        <a:t>329</a:t>
                      </a:r>
                    </a:p>
                  </a:txBody>
                  <a:tcPr marL="6335" marR="6335" marT="6335" marB="63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/>
                        <a:t>253</a:t>
                      </a:r>
                    </a:p>
                  </a:txBody>
                  <a:tcPr marL="6335" marR="6335" marT="6335" marB="63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/>
                        <a:t>25,4</a:t>
                      </a:r>
                    </a:p>
                  </a:txBody>
                  <a:tcPr marL="6335" marR="6335" marT="6335" marB="63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/>
                        <a:t>21,9</a:t>
                      </a:r>
                    </a:p>
                  </a:txBody>
                  <a:tcPr marL="6335" marR="6335" marT="6335" marB="6335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5824">
                <a:tc vMerge="1">
                  <a:txBody>
                    <a:bodyPr/>
                    <a:lstStyle/>
                    <a:p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/>
                        <a:t>35-44</a:t>
                      </a:r>
                      <a:endParaRPr lang="pl-PL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/>
                        <a:t>329</a:t>
                      </a:r>
                    </a:p>
                  </a:txBody>
                  <a:tcPr marL="6335" marR="6335" marT="6335" marB="63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/>
                        <a:t>298</a:t>
                      </a:r>
                    </a:p>
                  </a:txBody>
                  <a:tcPr marL="6335" marR="6335" marT="6335" marB="63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/>
                        <a:t>25,4</a:t>
                      </a:r>
                    </a:p>
                  </a:txBody>
                  <a:tcPr marL="6335" marR="6335" marT="6335" marB="63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/>
                        <a:t>25,8</a:t>
                      </a:r>
                    </a:p>
                  </a:txBody>
                  <a:tcPr marL="6335" marR="6335" marT="6335" marB="6335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5824">
                <a:tc vMerge="1">
                  <a:txBody>
                    <a:bodyPr/>
                    <a:lstStyle/>
                    <a:p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/>
                        <a:t>45-54</a:t>
                      </a:r>
                      <a:endParaRPr lang="pl-PL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/>
                        <a:t>252</a:t>
                      </a:r>
                    </a:p>
                  </a:txBody>
                  <a:tcPr marL="6335" marR="6335" marT="6335" marB="63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/>
                        <a:t>244</a:t>
                      </a:r>
                    </a:p>
                  </a:txBody>
                  <a:tcPr marL="6335" marR="6335" marT="6335" marB="63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/>
                        <a:t>19,6</a:t>
                      </a:r>
                    </a:p>
                  </a:txBody>
                  <a:tcPr marL="6335" marR="6335" marT="6335" marB="63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/>
                        <a:t>21,1</a:t>
                      </a:r>
                    </a:p>
                  </a:txBody>
                  <a:tcPr marL="6335" marR="6335" marT="6335" marB="6335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5824">
                <a:tc vMerge="1">
                  <a:txBody>
                    <a:bodyPr/>
                    <a:lstStyle/>
                    <a:p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/>
                        <a:t>55 i więcej</a:t>
                      </a:r>
                      <a:endParaRPr lang="pl-PL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/>
                        <a:t>243</a:t>
                      </a:r>
                    </a:p>
                  </a:txBody>
                  <a:tcPr marL="6335" marR="6335" marT="6335" marB="63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/>
                        <a:t>243</a:t>
                      </a:r>
                    </a:p>
                  </a:txBody>
                  <a:tcPr marL="6335" marR="6335" marT="6335" marB="63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/>
                        <a:t>18,8</a:t>
                      </a:r>
                    </a:p>
                  </a:txBody>
                  <a:tcPr marL="6335" marR="6335" marT="6335" marB="63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/>
                        <a:t>21</a:t>
                      </a:r>
                    </a:p>
                  </a:txBody>
                  <a:tcPr marL="6335" marR="6335" marT="6335" marB="6335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5824">
                <a:tc rowSpan="5">
                  <a:txBody>
                    <a:bodyPr/>
                    <a:lstStyle/>
                    <a:p>
                      <a:pPr algn="ctr"/>
                      <a:r>
                        <a:rPr lang="pl-PL" sz="1100" dirty="0"/>
                        <a:t>wykształcenie</a:t>
                      </a:r>
                      <a:endParaRPr lang="pl-PL" sz="1100" b="1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/>
                        <a:t>wyższe</a:t>
                      </a:r>
                      <a:endParaRPr lang="pl-PL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/>
                        <a:t>105</a:t>
                      </a:r>
                    </a:p>
                  </a:txBody>
                  <a:tcPr marL="6335" marR="6335" marT="6335" marB="63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/>
                        <a:t>103</a:t>
                      </a:r>
                    </a:p>
                  </a:txBody>
                  <a:tcPr marL="6335" marR="6335" marT="6335" marB="63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/>
                        <a:t>8,1</a:t>
                      </a:r>
                    </a:p>
                  </a:txBody>
                  <a:tcPr marL="6335" marR="6335" marT="6335" marB="63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/>
                        <a:t>8,9</a:t>
                      </a:r>
                    </a:p>
                  </a:txBody>
                  <a:tcPr marL="6335" marR="6335" marT="6335" marB="6335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21357">
                <a:tc vMerge="1">
                  <a:txBody>
                    <a:bodyPr/>
                    <a:lstStyle/>
                    <a:p>
                      <a:endParaRPr lang="pl-PL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/>
                        <a:t>policealne i średnie zawodowe/branżowe</a:t>
                      </a:r>
                      <a:endParaRPr lang="pl-PL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/>
                        <a:t>302</a:t>
                      </a:r>
                    </a:p>
                  </a:txBody>
                  <a:tcPr marL="6335" marR="6335" marT="6335" marB="63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/>
                        <a:t>217</a:t>
                      </a:r>
                    </a:p>
                  </a:txBody>
                  <a:tcPr marL="6335" marR="6335" marT="6335" marB="63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/>
                        <a:t>23,4</a:t>
                      </a:r>
                    </a:p>
                  </a:txBody>
                  <a:tcPr marL="6335" marR="6335" marT="6335" marB="63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/>
                        <a:t>18,8</a:t>
                      </a:r>
                    </a:p>
                  </a:txBody>
                  <a:tcPr marL="6335" marR="6335" marT="6335" marB="6335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5824">
                <a:tc vMerge="1">
                  <a:txBody>
                    <a:bodyPr/>
                    <a:lstStyle/>
                    <a:p>
                      <a:endParaRPr lang="pl-PL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/>
                        <a:t>średnie ogólnokształcące</a:t>
                      </a:r>
                      <a:endParaRPr lang="pl-PL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/>
                        <a:t>143</a:t>
                      </a:r>
                    </a:p>
                  </a:txBody>
                  <a:tcPr marL="6335" marR="6335" marT="6335" marB="63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/>
                        <a:t>119</a:t>
                      </a:r>
                    </a:p>
                  </a:txBody>
                  <a:tcPr marL="6335" marR="6335" marT="6335" marB="63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/>
                        <a:t>11,1</a:t>
                      </a:r>
                    </a:p>
                  </a:txBody>
                  <a:tcPr marL="6335" marR="6335" marT="6335" marB="63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/>
                        <a:t>10,3</a:t>
                      </a:r>
                    </a:p>
                  </a:txBody>
                  <a:tcPr marL="6335" marR="6335" marT="6335" marB="6335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55824">
                <a:tc vMerge="1">
                  <a:txBody>
                    <a:bodyPr/>
                    <a:lstStyle/>
                    <a:p>
                      <a:endParaRPr lang="pl-PL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/>
                        <a:t>zasadnicze zawodowe/branżowe</a:t>
                      </a:r>
                      <a:endParaRPr lang="pl-PL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/>
                        <a:t>290</a:t>
                      </a:r>
                    </a:p>
                  </a:txBody>
                  <a:tcPr marL="6335" marR="6335" marT="6335" marB="63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/>
                        <a:t>280</a:t>
                      </a:r>
                    </a:p>
                  </a:txBody>
                  <a:tcPr marL="6335" marR="6335" marT="6335" marB="63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/>
                        <a:t>22,4</a:t>
                      </a:r>
                    </a:p>
                  </a:txBody>
                  <a:tcPr marL="6335" marR="6335" marT="6335" marB="63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/>
                        <a:t>24,2</a:t>
                      </a:r>
                    </a:p>
                  </a:txBody>
                  <a:tcPr marL="6335" marR="6335" marT="6335" marB="6335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74178">
                <a:tc vMerge="1">
                  <a:txBody>
                    <a:bodyPr/>
                    <a:lstStyle/>
                    <a:p>
                      <a:endParaRPr lang="pl-PL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/>
                        <a:t>gimnazjalne/podstawowe</a:t>
                      </a:r>
                      <a:r>
                        <a:rPr lang="pl-PL" sz="1100" baseline="0" dirty="0"/>
                        <a:t> i poniżej</a:t>
                      </a:r>
                      <a:endParaRPr lang="pl-PL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/>
                        <a:t>453</a:t>
                      </a:r>
                    </a:p>
                  </a:txBody>
                  <a:tcPr marL="6335" marR="6335" marT="6335" marB="63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/>
                        <a:t>437</a:t>
                      </a:r>
                    </a:p>
                  </a:txBody>
                  <a:tcPr marL="6335" marR="6335" marT="6335" marB="63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/>
                        <a:t>35</a:t>
                      </a:r>
                    </a:p>
                  </a:txBody>
                  <a:tcPr marL="6335" marR="6335" marT="6335" marB="63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/>
                        <a:t>37,8</a:t>
                      </a:r>
                    </a:p>
                  </a:txBody>
                  <a:tcPr marL="6335" marR="6335" marT="6335" marB="6335" anchor="ctr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55824">
                <a:tc rowSpan="5">
                  <a:txBody>
                    <a:bodyPr/>
                    <a:lstStyle/>
                    <a:p>
                      <a:pPr algn="ctr"/>
                      <a:r>
                        <a:rPr lang="pl-PL" sz="1100" dirty="0"/>
                        <a:t>staż pracy ogółem</a:t>
                      </a:r>
                      <a:endParaRPr lang="pl-PL" sz="1100" b="1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/>
                        <a:t>do 1 roku</a:t>
                      </a:r>
                      <a:endParaRPr lang="pl-PL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/>
                        <a:t>258</a:t>
                      </a:r>
                    </a:p>
                  </a:txBody>
                  <a:tcPr marL="6335" marR="6335" marT="6335" marB="63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/>
                        <a:t>220</a:t>
                      </a:r>
                    </a:p>
                  </a:txBody>
                  <a:tcPr marL="6335" marR="6335" marT="6335" marB="63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/>
                        <a:t>20</a:t>
                      </a:r>
                    </a:p>
                  </a:txBody>
                  <a:tcPr marL="6335" marR="6335" marT="6335" marB="63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/>
                        <a:t>19</a:t>
                      </a:r>
                    </a:p>
                  </a:txBody>
                  <a:tcPr marL="6335" marR="6335" marT="6335" marB="6335" anchor="ctr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55824">
                <a:tc vMerge="1">
                  <a:txBody>
                    <a:bodyPr/>
                    <a:lstStyle/>
                    <a:p>
                      <a:endParaRPr lang="pl-PL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/>
                        <a:t>1-5</a:t>
                      </a:r>
                      <a:endParaRPr lang="pl-PL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/>
                        <a:t>372</a:t>
                      </a:r>
                    </a:p>
                  </a:txBody>
                  <a:tcPr marL="6335" marR="6335" marT="6335" marB="63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/>
                        <a:t>314</a:t>
                      </a:r>
                    </a:p>
                  </a:txBody>
                  <a:tcPr marL="6335" marR="6335" marT="6335" marB="63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/>
                        <a:t>28,8</a:t>
                      </a:r>
                    </a:p>
                  </a:txBody>
                  <a:tcPr marL="6335" marR="6335" marT="6335" marB="63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/>
                        <a:t>27,2</a:t>
                      </a:r>
                    </a:p>
                  </a:txBody>
                  <a:tcPr marL="6335" marR="6335" marT="6335" marB="6335" anchor="ctr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55824">
                <a:tc vMerge="1">
                  <a:txBody>
                    <a:bodyPr/>
                    <a:lstStyle/>
                    <a:p>
                      <a:endParaRPr lang="pl-PL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/>
                        <a:t>5-10</a:t>
                      </a:r>
                      <a:endParaRPr lang="pl-PL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/>
                        <a:t>208</a:t>
                      </a:r>
                    </a:p>
                  </a:txBody>
                  <a:tcPr marL="6335" marR="6335" marT="6335" marB="63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/>
                        <a:t>180</a:t>
                      </a:r>
                    </a:p>
                  </a:txBody>
                  <a:tcPr marL="6335" marR="6335" marT="6335" marB="63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/>
                        <a:t>16,1</a:t>
                      </a:r>
                    </a:p>
                  </a:txBody>
                  <a:tcPr marL="6335" marR="6335" marT="6335" marB="63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/>
                        <a:t>15,6</a:t>
                      </a:r>
                    </a:p>
                  </a:txBody>
                  <a:tcPr marL="6335" marR="6335" marT="6335" marB="6335" anchor="ctr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55824">
                <a:tc vMerge="1">
                  <a:txBody>
                    <a:bodyPr/>
                    <a:lstStyle/>
                    <a:p>
                      <a:endParaRPr lang="pl-PL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/>
                        <a:t>10 i więcej</a:t>
                      </a:r>
                      <a:endParaRPr lang="pl-PL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/>
                        <a:t>338</a:t>
                      </a:r>
                    </a:p>
                  </a:txBody>
                  <a:tcPr marL="6335" marR="6335" marT="6335" marB="63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/>
                        <a:t>310</a:t>
                      </a:r>
                    </a:p>
                  </a:txBody>
                  <a:tcPr marL="6335" marR="6335" marT="6335" marB="63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/>
                        <a:t>26,1</a:t>
                      </a:r>
                    </a:p>
                  </a:txBody>
                  <a:tcPr marL="6335" marR="6335" marT="6335" marB="63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/>
                        <a:t>26,8</a:t>
                      </a:r>
                    </a:p>
                  </a:txBody>
                  <a:tcPr marL="6335" marR="6335" marT="6335" marB="6335" anchor="ctr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55824">
                <a:tc vMerge="1">
                  <a:txBody>
                    <a:bodyPr/>
                    <a:lstStyle/>
                    <a:p>
                      <a:endParaRPr lang="pl-PL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/>
                        <a:t>bez stażu</a:t>
                      </a:r>
                      <a:endParaRPr lang="pl-PL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/>
                        <a:t>117</a:t>
                      </a:r>
                    </a:p>
                  </a:txBody>
                  <a:tcPr marL="6335" marR="6335" marT="6335" marB="63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/>
                        <a:t>132</a:t>
                      </a:r>
                    </a:p>
                  </a:txBody>
                  <a:tcPr marL="6335" marR="6335" marT="6335" marB="63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/>
                        <a:t>9</a:t>
                      </a:r>
                    </a:p>
                  </a:txBody>
                  <a:tcPr marL="6335" marR="6335" marT="6335" marB="63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/>
                        <a:t>11,4</a:t>
                      </a:r>
                    </a:p>
                  </a:txBody>
                  <a:tcPr marL="6335" marR="6335" marT="6335" marB="6335" anchor="ctr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55824">
                <a:tc gridSpan="2">
                  <a:txBody>
                    <a:bodyPr/>
                    <a:lstStyle/>
                    <a:p>
                      <a:pPr algn="ctr"/>
                      <a:r>
                        <a:rPr lang="pl-PL" sz="1100" dirty="0"/>
                        <a:t>ogółem </a:t>
                      </a:r>
                      <a:endParaRPr lang="pl-PL" sz="1100" b="1" dirty="0"/>
                    </a:p>
                  </a:txBody>
                  <a:tcPr anchor="ctr" anchorCtr="1"/>
                </a:tc>
                <a:tc hMerge="1">
                  <a:txBody>
                    <a:bodyPr/>
                    <a:lstStyle/>
                    <a:p>
                      <a:endParaRPr lang="pl-PL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b="1" dirty="0"/>
                        <a:t>1293</a:t>
                      </a:r>
                    </a:p>
                  </a:txBody>
                  <a:tcPr marL="6335" marR="6335" marT="6335" marB="63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/>
                        <a:t>1156</a:t>
                      </a:r>
                    </a:p>
                  </a:txBody>
                  <a:tcPr marL="6335" marR="6335" marT="6335" marB="63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b="1" dirty="0"/>
                        <a:t>100</a:t>
                      </a:r>
                    </a:p>
                  </a:txBody>
                  <a:tcPr marL="6335" marR="6335" marT="6335" marB="63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b="1" dirty="0"/>
                        <a:t>100</a:t>
                      </a:r>
                    </a:p>
                  </a:txBody>
                  <a:tcPr marL="6335" marR="6335" marT="6335" marB="6335" anchor="ctr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</a:tbl>
          </a:graphicData>
        </a:graphic>
      </p:graphicFrame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0" y="1130300"/>
            <a:ext cx="5308600" cy="5613710"/>
          </a:xfrm>
        </p:spPr>
        <p:txBody>
          <a:bodyPr>
            <a:normAutofit fontScale="70000" lnSpcReduction="20000"/>
          </a:bodyPr>
          <a:lstStyle/>
          <a:p>
            <a:pPr marL="285750" lvl="0" indent="-285750" algn="just">
              <a:buFont typeface="Wingdings" panose="05000000000000000000" pitchFamily="2" charset="2"/>
              <a:buChar char="Ø"/>
            </a:pPr>
            <a:endParaRPr lang="pl-PL" sz="1800" dirty="0"/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pl-PL" sz="1900" dirty="0"/>
              <a:t>Na koniec czerwca 2022 roku najwięcej było zarejestrowanych osób                                        z wykształceniem gimnazjalnym/podstawowym i niższym – 437 osób (37,8%) oraz z zasadniczym zawodowym – 280 osób (24,2%), a najmniej                                           z wykształceniem wyższym – 103 osoby (8,9%) i ogólnokształcącym – 119 osób (10,3%),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pl-PL" sz="1900" dirty="0"/>
              <a:t>w porównaniu do analogicznego okresu 2021 roku odnotowano wzrost udziału bezrobotnych z wykształceniem gimnazjalnym/podstawowym i niższym o 2,8% zasadniczym zawodowym/branżowym o 1,8% oraz wyższym o 0,8%,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pl-PL" sz="1900" dirty="0"/>
              <a:t>z analizy posiadanego przez bezrobotnych doświadczenia zawodowego                          i stażu pracy wynika, że najwięcej zarejestrowanych było bezrobotnych  ze stażem pracy od 1-5 lat – 314 osób (27,2%) i ze stażem pracy powyżej 10 lat – 310 (26,8%) a najmniej było zarejestrowanych osób, które nie miały doświadczenia zawodowego – 132  osoby  (11,4%),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pl-PL" sz="1900" dirty="0"/>
              <a:t>w porównaniu do analogicznego okresu 2021 roku odnotowano wzrost udziału bezrobotnych bez doświadczenia zawodowego o 2,4% oraz posiadających staż pracy powyżej 10 lat o 0,7%, 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pl-PL" sz="1900" dirty="0"/>
              <a:t>z analizy czasu pozostawania bez pracy wynika, że w porównaniu do analogicznego okresu 2022 roku nastąpił ilościowy  spadek  wśród osób pozostających bez pracy dłużej niż rok o 96 osób, wśród osób pozostających bez pracy od 6 do 12 miesięcy o 84 osoby oraz wśród osób poszukujących pracy od 3 do 6 miesięcy o 13 osób,  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pl-PL" sz="1900" dirty="0"/>
              <a:t>na koniec czerwca 2022 r. wśród zarejestrowanych bezrobotnych najwięcej było  osób w przedziale wiekowym od 35 do 44 lat  - 298 osób (25,8%) i 25-34 lat – 253 osoby (21,9%) oraz w wieku 45-54 lata - 244 bezrobotnych (21,1%),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pl-PL" sz="1900" dirty="0"/>
              <a:t>w porównaniu do analogicznego okresu 2021 roku odnotowano wzrost udziału bezrobotnych w wieku 45-54 lata o 1,5%, 35-44 o 0,4% oraz powyżej 55 lat o 2,2%, natomiast w przedziale wiekowym 18-24 oraz 25-34 lata nastąpił spadek udziału tych osób w strukturze bezrobotnych o 0,6% i 3,5%.</a:t>
            </a:r>
          </a:p>
          <a:p>
            <a:endParaRPr lang="pl-PL" sz="1200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9013372" y="6453417"/>
            <a:ext cx="2743200" cy="365125"/>
          </a:xfrm>
        </p:spPr>
        <p:txBody>
          <a:bodyPr/>
          <a:lstStyle/>
          <a:p>
            <a:fld id="{D0E32B36-1EBD-44DC-B11E-03CA895CEB83}" type="slidenum">
              <a:rPr lang="pl-PL" smtClean="0"/>
              <a:pPr/>
              <a:t>10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962071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270554" y="163285"/>
            <a:ext cx="5031582" cy="571500"/>
          </a:xfr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pl-PL" sz="2000" b="1" dirty="0">
                <a:latin typeface="+mn-lt"/>
              </a:rPr>
              <a:t>PŁYNNOŚĆ BEZROBOCIA </a:t>
            </a:r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0128910"/>
              </p:ext>
            </p:extLst>
          </p:nvPr>
        </p:nvGraphicFramePr>
        <p:xfrm>
          <a:off x="5421086" y="163285"/>
          <a:ext cx="6694714" cy="61930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51603" y="744520"/>
            <a:ext cx="5269483" cy="6113480"/>
          </a:xfrm>
        </p:spPr>
        <p:txBody>
          <a:bodyPr>
            <a:no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sz="1200" dirty="0"/>
              <a:t>W I połowie 2022 roku zarejestrowało się łącznie 1165 osób bezrobotnych.                               W porównaniu do analogicznego okresu 2021 r. zarejestrowało się o 231 osób więcej, tj. o 24,7%,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sz="1200" dirty="0"/>
              <a:t>główną przyczyną rejestracji była utrata zatrudnienia przez 886 osób,                                  tj. 76,1%, po raz kolejny zarejestrowały się 872 osoby tj. 74,8% a po raz pierwszy 293 osoby, tj. 25,2% ogółu rejestrujących się,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sz="1200" dirty="0"/>
              <a:t>wśród rejestrujących się osób dotychczas niepracujące stanowiły 23,9%                        (279 osób), absolwenci szkół 5,1% (59 osób) a zwolnieni z przyczyn dotyczących zakładu pracy 4% (47 osób),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sz="1200" dirty="0"/>
              <a:t>spośród rejestrujących się osób, które posiadały zawód najliczniejszą grupą były osoby w zawodzie sprzedawcy – 149 osób, kucharza – 29 osób, ekonomisty i pakowacza ręcznego po 28 osób oraz fryzjera – 23 osoby. Podobnie jak w latach ubiegłych największą grupę stanowiły osoby bez zawodu – 223 bezrobotnych,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sz="1200" dirty="0"/>
              <a:t>w I połowie 2022 roku z ewidencji bezrobotnych zostało  wyłączonych 1277 osób. W porównaniu do analogicznego okresu 2021 r. wyłączono o 107 osób więcej, tj. o 9,1%,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sz="1200" dirty="0"/>
              <a:t>najczęstszą przyczyną wyrejestrowań było podjęcie pracy. Od stycznia do czerwca br. z tego powodu zostało wyrejestrowanych 614 bezrobotnych,                      tj. 48,1% ogółu wszystkich wyłączonych z ewidencji, a w analogicznym okresie 2021 roku z tytułu podjęcia pracy wyłączono 635 osób tj. o 21 osób mniej niż w roku 2022. Kolejnymi przyczynami wyłączenia z ewidencji bezrobotnych był  ich udział  w różnych formach aktywizacji zawodowej – 430 osób, brak gotowości do podjęcia pracy – 149 osób, rezygnacja ze statusu osoby bezrobotnej – 89 osób. Z powodu dezaktywizacji zawodowej wynikającej                     z osiągnięcia wieku emerytalnego, nabycia prawa do świadczenia przedemerytalnego, emerytury lub renty  wyrejestrowane zostały  24 osoby,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sz="1200" dirty="0"/>
              <a:t>o 15,3 % zmniejszył się wskaźnik płynności rynku pracy, czyli stosunek liczby bezrobotnych podejmujących pracę do liczby rejestrujących się w I półroczu 2022 r.  Wyniósł on 52,7%  a w I półroczu 2021 r. wynosił 68%.</a:t>
            </a: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32B36-1EBD-44DC-B11E-03CA895CEB83}" type="slidenum">
              <a:rPr lang="pl-PL" smtClean="0"/>
              <a:pPr/>
              <a:t>11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290795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2909632"/>
              </p:ext>
            </p:extLst>
          </p:nvPr>
        </p:nvGraphicFramePr>
        <p:xfrm>
          <a:off x="754928" y="511276"/>
          <a:ext cx="10516975" cy="6036400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62804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837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527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9364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l-PL" sz="1600" b="1" u="none" strike="noStrike" dirty="0">
                          <a:effectLst/>
                        </a:rPr>
                        <a:t>STAN ZAREJESTROWANYCH BEZROBOTNYCH OBYWATELI UKRAINY  NA DZIEŃ  30.06.2022 ROK – 49 OSÓB</a:t>
                      </a:r>
                    </a:p>
                  </a:txBody>
                  <a:tcPr marL="5579" marR="5579" marT="5579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u="none" strike="noStrike" dirty="0">
                          <a:effectLst/>
                        </a:rPr>
                        <a:t>Napływ do ewidencji  bezrobotnych obywateli Ukrainy  od 15.03.2022 roku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9" marR="5579" marT="5579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9" marR="5579" marT="5579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9" marR="5579" marT="5579" marB="0" anchor="ctr"/>
                </a:tc>
                <a:extLst>
                  <a:ext uri="{0D108BD9-81ED-4DB2-BD59-A6C34878D82A}">
                    <a16:rowId xmlns:a16="http://schemas.microsoft.com/office/drawing/2014/main" val="4226273766"/>
                  </a:ext>
                </a:extLst>
              </a:tr>
              <a:tr h="161453">
                <a:tc>
                  <a:txBody>
                    <a:bodyPr/>
                    <a:lstStyle/>
                    <a:p>
                      <a:pPr algn="l" fontAlgn="ctr"/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9" marR="5579" marT="5579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u="none" strike="noStrike" dirty="0">
                          <a:effectLst/>
                        </a:rPr>
                        <a:t>OGÓŁEM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9" marR="5579" marT="5579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u="none" strike="noStrike" dirty="0">
                          <a:effectLst/>
                        </a:rPr>
                        <a:t>KOBIETY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9" marR="5579" marT="5579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6714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REJESTRACJE</a:t>
                      </a:r>
                    </a:p>
                  </a:txBody>
                  <a:tcPr marL="5579" marR="5579" marT="5579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 dirty="0">
                          <a:effectLst/>
                        </a:rPr>
                        <a:t>152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9" marR="5579" marT="5579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 dirty="0">
                          <a:effectLst/>
                        </a:rPr>
                        <a:t>144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9" marR="5579" marT="5579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4197535346"/>
                  </a:ext>
                </a:extLst>
              </a:tr>
              <a:tr h="205242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l-PL" sz="1400" b="1" u="none" strike="noStrike" dirty="0">
                          <a:effectLst/>
                        </a:rPr>
                        <a:t>Aktywizacja zawodowa – usługi i instrumenty rynku pracy, na które zostali skierowani bezrobotni obywatele Ukrainy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9" marR="5579" marT="5579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5242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u="none" strike="noStrike" dirty="0">
                          <a:effectLst/>
                        </a:rPr>
                        <a:t>ROBOTY PUBLICZNE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9" marR="5579" marT="55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 dirty="0">
                          <a:effectLst/>
                        </a:rPr>
                        <a:t>5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9" marR="5579" marT="55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 dirty="0">
                          <a:effectLst/>
                        </a:rPr>
                        <a:t>5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9" marR="5579" marT="5579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6659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u="none" strike="noStrike" dirty="0">
                          <a:effectLst/>
                        </a:rPr>
                        <a:t>PRACE INTERWENCYJNE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9" marR="5579" marT="55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 dirty="0">
                          <a:effectLst/>
                        </a:rPr>
                        <a:t>5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9" marR="5579" marT="55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 dirty="0">
                          <a:effectLst/>
                        </a:rPr>
                        <a:t>4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9" marR="5579" marT="5579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5242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dirty="0"/>
                        <a:t>REFUNDACJA KOSZTÓW DOPOSAŻENIA LUB WYPOSAŻENIA STANOWISKA PRACY</a:t>
                      </a:r>
                    </a:p>
                  </a:txBody>
                  <a:tcPr marL="5579" marR="5579" marT="55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579" marR="5579" marT="55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579" marR="5579" marT="5579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6565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u="none" strike="noStrike" dirty="0">
                          <a:effectLst/>
                        </a:rPr>
                        <a:t>SZKOLENIA 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9" marR="5579" marT="55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 dirty="0">
                          <a:effectLst/>
                        </a:rPr>
                        <a:t>82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9" marR="5579" marT="55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 dirty="0">
                          <a:effectLst/>
                        </a:rPr>
                        <a:t>79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9" marR="5579" marT="5579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05242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u="none" strike="noStrike" dirty="0">
                          <a:effectLst/>
                        </a:rPr>
                        <a:t>STAŻE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9" marR="5579" marT="55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 dirty="0">
                          <a:effectLst/>
                        </a:rPr>
                        <a:t>19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9" marR="5579" marT="55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 dirty="0">
                          <a:effectLst/>
                        </a:rPr>
                        <a:t>17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9" marR="5579" marT="5579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5242"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b="1" u="none" strike="noStrike" dirty="0">
                          <a:effectLst/>
                        </a:rPr>
                        <a:t>OGÓŁEM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9" marR="5579" marT="55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</a:t>
                      </a:r>
                    </a:p>
                  </a:txBody>
                  <a:tcPr marL="5579" marR="5579" marT="55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</a:t>
                      </a:r>
                    </a:p>
                  </a:txBody>
                  <a:tcPr marL="5579" marR="5579" marT="5579" marB="0" anchor="ctr"/>
                </a:tc>
                <a:extLst>
                  <a:ext uri="{0D108BD9-81ED-4DB2-BD59-A6C34878D82A}">
                    <a16:rowId xmlns:a16="http://schemas.microsoft.com/office/drawing/2014/main" val="3442541761"/>
                  </a:ext>
                </a:extLst>
              </a:tr>
              <a:tr h="205242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l-PL" sz="1400" b="1" u="none" strike="noStrike" dirty="0">
                          <a:effectLst/>
                        </a:rPr>
                        <a:t>Odpływ – przyczyny wyrejestrowania z ewidencji bezrobotnych obywateli Ukrainy 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9" marR="5579" marT="5579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22906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u="none" strike="noStrike" dirty="0">
                          <a:effectLst/>
                        </a:rPr>
                        <a:t>WNIOSEK O WYREJESTROWANIE Z EWIDENCJI BEZROBOTNYCH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9" marR="5579" marT="55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 dirty="0">
                          <a:effectLst/>
                        </a:rPr>
                        <a:t>5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9" marR="5579" marT="55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 dirty="0">
                          <a:effectLst/>
                        </a:rPr>
                        <a:t>5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9" marR="5579" marT="5579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05242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u="none" strike="noStrike" dirty="0">
                          <a:effectLst/>
                        </a:rPr>
                        <a:t>POWRÓT DO UKRAINY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9" marR="5579" marT="55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 dirty="0">
                          <a:effectLst/>
                        </a:rPr>
                        <a:t>4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9" marR="5579" marT="55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 dirty="0">
                          <a:effectLst/>
                        </a:rPr>
                        <a:t>3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9" marR="5579" marT="5579" marB="0" anchor="ctr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22906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u="none" strike="noStrike" dirty="0">
                          <a:effectLst/>
                        </a:rPr>
                        <a:t>PRZERWANIE STAŻU/SZKOLENIA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9" marR="5579" marT="55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 dirty="0">
                          <a:effectLst/>
                        </a:rPr>
                        <a:t>4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9" marR="5579" marT="55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 dirty="0">
                          <a:effectLst/>
                        </a:rPr>
                        <a:t>2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9" marR="5579" marT="5579" marB="0" anchor="ctr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322906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PODJĘCIE PRACY</a:t>
                      </a:r>
                    </a:p>
                  </a:txBody>
                  <a:tcPr marL="5579" marR="5579" marT="55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 dirty="0">
                          <a:effectLst/>
                        </a:rPr>
                        <a:t>34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9" marR="5579" marT="55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 dirty="0">
                          <a:effectLst/>
                        </a:rPr>
                        <a:t>34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9" marR="5579" marT="5579" marB="0" anchor="ctr"/>
                </a:tc>
                <a:extLst>
                  <a:ext uri="{0D108BD9-81ED-4DB2-BD59-A6C34878D82A}">
                    <a16:rowId xmlns:a16="http://schemas.microsoft.com/office/drawing/2014/main" val="796211313"/>
                  </a:ext>
                </a:extLst>
              </a:tr>
              <a:tr h="322906"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b="1" u="none" strike="noStrike" dirty="0">
                          <a:effectLst/>
                        </a:rPr>
                        <a:t>OGÓŁEM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9" marR="5579" marT="55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5579" marR="5579" marT="55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5579" marR="5579" marT="5579" marB="0" anchor="ctr"/>
                </a:tc>
                <a:extLst>
                  <a:ext uri="{0D108BD9-81ED-4DB2-BD59-A6C34878D82A}">
                    <a16:rowId xmlns:a16="http://schemas.microsoft.com/office/drawing/2014/main" val="2284345604"/>
                  </a:ext>
                </a:extLst>
              </a:tr>
              <a:tr h="205242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l-PL" sz="1400" b="1" u="none" strike="noStrike" dirty="0">
                          <a:effectLst/>
                        </a:rPr>
                        <a:t>Wykształcenie rejestrujących się bezrobotnych obywateli Ukrainy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9" marR="5579" marT="5579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05242"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u="none" strike="noStrike" dirty="0">
                          <a:effectLst/>
                        </a:rPr>
                        <a:t>WYŻSZE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9" marR="5579" marT="55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 dirty="0">
                          <a:effectLst/>
                        </a:rPr>
                        <a:t>84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9" marR="5579" marT="55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 dirty="0">
                          <a:effectLst/>
                        </a:rPr>
                        <a:t>82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9" marR="5579" marT="5579" marB="0" anchor="ctr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05242"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u="none" strike="noStrike" dirty="0">
                          <a:effectLst/>
                        </a:rPr>
                        <a:t>POLICEALNE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9" marR="5579" marT="55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 dirty="0">
                          <a:effectLst/>
                        </a:rPr>
                        <a:t>7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9" marR="5579" marT="55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 dirty="0">
                          <a:effectLst/>
                        </a:rPr>
                        <a:t>6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9" marR="5579" marT="5579" marB="0" anchor="ctr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05242"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u="none" strike="noStrike" dirty="0">
                          <a:effectLst/>
                        </a:rPr>
                        <a:t>OGÓLNOKSZTAŁCĄCE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9" marR="5579" marT="55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>
                          <a:effectLst/>
                        </a:rPr>
                        <a:t>11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9" marR="5579" marT="55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 dirty="0">
                          <a:effectLst/>
                        </a:rPr>
                        <a:t>9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9" marR="5579" marT="5579" marB="0" anchor="ctr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05242"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u="none" strike="noStrike" dirty="0">
                          <a:effectLst/>
                        </a:rPr>
                        <a:t>ŚREDNIE ZAWODOWE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9" marR="5579" marT="55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 dirty="0">
                          <a:effectLst/>
                        </a:rPr>
                        <a:t>43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9" marR="5579" marT="55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 dirty="0">
                          <a:effectLst/>
                        </a:rPr>
                        <a:t>41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9" marR="5579" marT="5579" marB="0" anchor="ctr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05242"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u="none" strike="noStrike" dirty="0">
                          <a:effectLst/>
                        </a:rPr>
                        <a:t>ZAWODOWE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9" marR="5579" marT="55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>
                          <a:effectLst/>
                        </a:rPr>
                        <a:t>1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9" marR="5579" marT="55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 dirty="0">
                          <a:effectLst/>
                        </a:rPr>
                        <a:t>1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9" marR="5579" marT="5579" marB="0" anchor="ctr"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205242"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u="none" strike="noStrike" dirty="0">
                          <a:effectLst/>
                        </a:rPr>
                        <a:t>PODSTAWOWE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9" marR="5579" marT="55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>
                          <a:effectLst/>
                        </a:rPr>
                        <a:t>6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9" marR="5579" marT="55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 dirty="0">
                          <a:effectLst/>
                        </a:rPr>
                        <a:t>5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9" marR="5579" marT="5579" marB="0" anchor="ctr"/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247945"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b="1" u="none" strike="noStrike" dirty="0">
                          <a:effectLst/>
                        </a:rPr>
                        <a:t>OGÓŁEM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9" marR="5579" marT="55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u="none" strike="noStrike" dirty="0">
                          <a:effectLst/>
                        </a:rPr>
                        <a:t>152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9" marR="5579" marT="55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u="none" strike="noStrike" dirty="0">
                          <a:effectLst/>
                        </a:rPr>
                        <a:t>144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9" marR="5579" marT="5579" marB="0" anchor="ctr"/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</a:tbl>
          </a:graphicData>
        </a:graphic>
      </p:graphicFrame>
      <p:sp>
        <p:nvSpPr>
          <p:cNvPr id="3" name="Tytuł 1"/>
          <p:cNvSpPr txBox="1">
            <a:spLocks/>
          </p:cNvSpPr>
          <p:nvPr/>
        </p:nvSpPr>
        <p:spPr>
          <a:xfrm>
            <a:off x="754928" y="68366"/>
            <a:ext cx="10516974" cy="3589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1800" b="1" dirty="0"/>
              <a:t>REJESTRACJA I AKTYWIZACJA ZAWODOWA BEZROBOTNYCH OBYWATELI UKRAINY W I PÓŁROCZU 2022 ROKU </a:t>
            </a:r>
          </a:p>
        </p:txBody>
      </p:sp>
      <p:sp>
        <p:nvSpPr>
          <p:cNvPr id="4" name="Symbol zastępczy numeru slajdu 1"/>
          <p:cNvSpPr>
            <a:spLocks noGrp="1"/>
          </p:cNvSpPr>
          <p:nvPr>
            <p:ph type="sldNum" sz="quarter" idx="12"/>
          </p:nvPr>
        </p:nvSpPr>
        <p:spPr>
          <a:xfrm>
            <a:off x="8943886" y="6507561"/>
            <a:ext cx="2743200" cy="252161"/>
          </a:xfrm>
        </p:spPr>
        <p:txBody>
          <a:bodyPr/>
          <a:lstStyle/>
          <a:p>
            <a:r>
              <a:rPr lang="pl-PL" dirty="0"/>
              <a:t>12</a:t>
            </a:r>
          </a:p>
        </p:txBody>
      </p:sp>
    </p:spTree>
    <p:extLst>
      <p:ext uri="{BB962C8B-B14F-4D97-AF65-F5344CB8AC3E}">
        <p14:creationId xmlns:p14="http://schemas.microsoft.com/office/powerpoint/2010/main" val="27945454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957129" y="61632"/>
            <a:ext cx="9887484" cy="598524"/>
          </a:xfrm>
          <a:solidFill>
            <a:schemeClr val="accent6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 anchorCtr="1">
            <a:normAutofit fontScale="90000"/>
          </a:bodyPr>
          <a:lstStyle/>
          <a:p>
            <a:r>
              <a:rPr lang="pl-PL" sz="2000" b="1" dirty="0"/>
              <a:t>RYNEK PRACY ORAZ REALIZACJA USŁUG POŚREDNICTWA PRACY I PORADNICTWA ZAWODOWEGO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957129" y="913302"/>
            <a:ext cx="9819117" cy="5400429"/>
          </a:xfrm>
        </p:spPr>
        <p:txBody>
          <a:bodyPr>
            <a:noAutofit/>
          </a:bodyPr>
          <a:lstStyle/>
          <a:p>
            <a:pPr marL="342900" indent="-342900" algn="just">
              <a:buFont typeface="Wingdings" pitchFamily="2" charset="2"/>
              <a:buChar char="Ø"/>
            </a:pPr>
            <a:r>
              <a:rPr lang="pl-PL" sz="1200" dirty="0"/>
              <a:t>W porównaniu do analogicznego okresu 2021 roku  w  I półroczu 2022 r. sytuacja na rynku pracy  uległa poprawie. Łącznie  w I półroczu 2022 roku  pracodawcy i przedsiębiorcy zgłosili 794 wolne miejsca pracy  i aktywizacji zawodowej, podczas gdy w analogicznym okresie 2021 r. było ich 669 tj. o 125 ofert pracy mniej,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pl-PL" sz="1200" dirty="0"/>
              <a:t>334 oferty pracy tj. 42,1% ogółu złożonych dotyczyły zatrudnienia subsydiowanego ze środków Funduszu Pracy realizowanego w ramach prac interwencyjnych, robót publicznych, refundacji kosztów doposażenia lub wyposażenia stanowiska pracy a także aktywizacji bezrobotnych poprzez staż lub prace społecznie użyteczne,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pl-PL" sz="1200" dirty="0"/>
              <a:t>większość pracodawców na bieżąco uzupełniała braki kadrowe a część z nich w szczególności firmy produkcyjne najczęściej poszukiwały pracowników produkcji, w tym zgłaszały zapotrzebowanie na pakowaczy. Część pracodawców i przedsiębiorców informowała również pośredników pracy, że w związku ze wzrostem inflacji priorytetem jest utrzymanie płynności finansowej firm. W większości przypadków firmy informowały o dużym zapotrzebowaniu na wykwalifikowanych pracowników budowlanych, w tym dekarzy, murarzy, brukarzy oraz pracowników prac wykończeniowych.</a:t>
            </a:r>
          </a:p>
          <a:p>
            <a:pPr marL="342900" indent="-342900" algn="just">
              <a:buFont typeface="Wingdings" panose="05000000000000000000" pitchFamily="2" charset="2"/>
              <a:buChar char="Ø"/>
              <a:tabLst>
                <a:tab pos="269875" algn="l"/>
              </a:tabLst>
            </a:pPr>
            <a:r>
              <a:rPr lang="pl-PL" sz="1200" dirty="0"/>
              <a:t>bilans wyrejestrowań, ofert pracy i podjęć pracy  w I półroczu 2021  i  2022 przedstawia poniższe zestawienie:</a:t>
            </a:r>
          </a:p>
          <a:p>
            <a:endParaRPr lang="pl-PL" sz="125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32B36-1EBD-44DC-B11E-03CA895CEB83}" type="slidenum">
              <a:rPr lang="pl-PL" smtClean="0"/>
              <a:pPr/>
              <a:t>13</a:t>
            </a:fld>
            <a:endParaRPr lang="pl-PL" dirty="0"/>
          </a:p>
        </p:txBody>
      </p:sp>
      <p:graphicFrame>
        <p:nvGraphicFramePr>
          <p:cNvPr id="5" name="Symbol zastępczy zawartości 4">
            <a:extLst>
              <a:ext uri="{FF2B5EF4-FFF2-40B4-BE49-F238E27FC236}">
                <a16:creationId xmlns:a16="http://schemas.microsoft.com/office/drawing/2014/main" id="{17E4745D-902F-4D9D-8A03-EA13733E4D6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53474877"/>
              </p:ext>
            </p:extLst>
          </p:nvPr>
        </p:nvGraphicFramePr>
        <p:xfrm>
          <a:off x="1085320" y="3485123"/>
          <a:ext cx="9690925" cy="2646811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2322888">
                  <a:extLst>
                    <a:ext uri="{9D8B030D-6E8A-4147-A177-3AD203B41FA5}">
                      <a16:colId xmlns:a16="http://schemas.microsoft.com/office/drawing/2014/main" val="3787597419"/>
                    </a:ext>
                  </a:extLst>
                </a:gridCol>
                <a:gridCol w="1012099">
                  <a:extLst>
                    <a:ext uri="{9D8B030D-6E8A-4147-A177-3AD203B41FA5}">
                      <a16:colId xmlns:a16="http://schemas.microsoft.com/office/drawing/2014/main" val="1142387085"/>
                    </a:ext>
                  </a:extLst>
                </a:gridCol>
                <a:gridCol w="1710166">
                  <a:extLst>
                    <a:ext uri="{9D8B030D-6E8A-4147-A177-3AD203B41FA5}">
                      <a16:colId xmlns:a16="http://schemas.microsoft.com/office/drawing/2014/main" val="1043226832"/>
                    </a:ext>
                  </a:extLst>
                </a:gridCol>
                <a:gridCol w="1161443">
                  <a:extLst>
                    <a:ext uri="{9D8B030D-6E8A-4147-A177-3AD203B41FA5}">
                      <a16:colId xmlns:a16="http://schemas.microsoft.com/office/drawing/2014/main" val="1637932763"/>
                    </a:ext>
                  </a:extLst>
                </a:gridCol>
                <a:gridCol w="1161443">
                  <a:extLst>
                    <a:ext uri="{9D8B030D-6E8A-4147-A177-3AD203B41FA5}">
                      <a16:colId xmlns:a16="http://schemas.microsoft.com/office/drawing/2014/main" val="686400699"/>
                    </a:ext>
                  </a:extLst>
                </a:gridCol>
                <a:gridCol w="1161443">
                  <a:extLst>
                    <a:ext uri="{9D8B030D-6E8A-4147-A177-3AD203B41FA5}">
                      <a16:colId xmlns:a16="http://schemas.microsoft.com/office/drawing/2014/main" val="2600842214"/>
                    </a:ext>
                  </a:extLst>
                </a:gridCol>
                <a:gridCol w="1161443">
                  <a:extLst>
                    <a:ext uri="{9D8B030D-6E8A-4147-A177-3AD203B41FA5}">
                      <a16:colId xmlns:a16="http://schemas.microsoft.com/office/drawing/2014/main" val="2603467922"/>
                    </a:ext>
                  </a:extLst>
                </a:gridCol>
              </a:tblGrid>
              <a:tr h="653307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 dirty="0">
                          <a:solidFill>
                            <a:schemeClr val="tx1"/>
                          </a:solidFill>
                          <a:effectLst/>
                        </a:rPr>
                        <a:t>Wyszczególnienie 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 dirty="0">
                          <a:solidFill>
                            <a:schemeClr val="tx1"/>
                          </a:solidFill>
                          <a:effectLst/>
                        </a:rPr>
                        <a:t>Wyrejestrowania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 dirty="0">
                          <a:solidFill>
                            <a:schemeClr val="tx1"/>
                          </a:solidFill>
                          <a:effectLst/>
                        </a:rPr>
                        <a:t>Oferty pracy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 dirty="0">
                          <a:solidFill>
                            <a:schemeClr val="tx1"/>
                          </a:solidFill>
                          <a:effectLst/>
                        </a:rPr>
                        <a:t>Podjęcia pracy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8064895"/>
                  </a:ext>
                </a:extLst>
              </a:tr>
              <a:tr h="415081">
                <a:tc vMerge="1">
                  <a:txBody>
                    <a:bodyPr/>
                    <a:lstStyle/>
                    <a:p>
                      <a:endParaRPr lang="pl-PL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 b="1" dirty="0">
                          <a:solidFill>
                            <a:schemeClr val="tx1"/>
                          </a:solidFill>
                          <a:effectLst/>
                        </a:rPr>
                        <a:t>2021</a:t>
                      </a:r>
                      <a:endParaRPr lang="pl-PL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 b="1" dirty="0">
                          <a:solidFill>
                            <a:schemeClr val="tx1"/>
                          </a:solidFill>
                          <a:effectLst/>
                        </a:rPr>
                        <a:t>2022</a:t>
                      </a:r>
                      <a:endParaRPr lang="pl-PL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 b="1" dirty="0">
                          <a:solidFill>
                            <a:schemeClr val="tx1"/>
                          </a:solidFill>
                          <a:effectLst/>
                        </a:rPr>
                        <a:t>2021</a:t>
                      </a:r>
                      <a:endParaRPr lang="pl-PL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 b="1" dirty="0">
                          <a:solidFill>
                            <a:schemeClr val="tx1"/>
                          </a:solidFill>
                          <a:effectLst/>
                        </a:rPr>
                        <a:t>2022</a:t>
                      </a:r>
                      <a:endParaRPr lang="pl-PL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 b="1" dirty="0">
                          <a:solidFill>
                            <a:schemeClr val="tx1"/>
                          </a:solidFill>
                          <a:effectLst/>
                        </a:rPr>
                        <a:t>2021</a:t>
                      </a:r>
                      <a:endParaRPr lang="pl-PL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 b="1" dirty="0">
                          <a:solidFill>
                            <a:schemeClr val="tx1"/>
                          </a:solidFill>
                          <a:effectLst/>
                        </a:rPr>
                        <a:t>2022</a:t>
                      </a:r>
                      <a:endParaRPr lang="pl-PL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9599575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solidFill>
                            <a:schemeClr val="tx1"/>
                          </a:solidFill>
                          <a:effectLst/>
                        </a:rPr>
                        <a:t>I </a:t>
                      </a:r>
                      <a:endParaRPr lang="pl-PL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solidFill>
                            <a:schemeClr val="tx1"/>
                          </a:solidFill>
                          <a:effectLst/>
                        </a:rPr>
                        <a:t>128</a:t>
                      </a:r>
                      <a:endParaRPr lang="pl-PL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160</a:t>
                      </a:r>
                      <a:endParaRPr lang="pl-PL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solidFill>
                            <a:schemeClr val="tx1"/>
                          </a:solidFill>
                          <a:effectLst/>
                        </a:rPr>
                        <a:t>92</a:t>
                      </a:r>
                      <a:endParaRPr lang="pl-PL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73</a:t>
                      </a:r>
                      <a:endParaRPr lang="pl-PL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solidFill>
                            <a:schemeClr val="tx1"/>
                          </a:solidFill>
                          <a:effectLst/>
                        </a:rPr>
                        <a:t>97</a:t>
                      </a:r>
                      <a:endParaRPr lang="pl-PL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solidFill>
                            <a:schemeClr val="tx1"/>
                          </a:solidFill>
                          <a:effectLst/>
                        </a:rPr>
                        <a:t>97</a:t>
                      </a:r>
                      <a:endParaRPr lang="pl-PL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7340299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solidFill>
                            <a:schemeClr val="tx1"/>
                          </a:solidFill>
                          <a:effectLst/>
                        </a:rPr>
                        <a:t>II </a:t>
                      </a:r>
                      <a:endParaRPr lang="pl-PL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solidFill>
                            <a:schemeClr val="tx1"/>
                          </a:solidFill>
                          <a:effectLst/>
                        </a:rPr>
                        <a:t>184</a:t>
                      </a:r>
                      <a:endParaRPr lang="pl-PL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solidFill>
                            <a:schemeClr val="tx1"/>
                          </a:solidFill>
                          <a:effectLst/>
                        </a:rPr>
                        <a:t>182</a:t>
                      </a:r>
                      <a:endParaRPr lang="pl-PL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solidFill>
                            <a:schemeClr val="tx1"/>
                          </a:solidFill>
                          <a:effectLst/>
                        </a:rPr>
                        <a:t>112</a:t>
                      </a:r>
                      <a:endParaRPr lang="pl-PL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solidFill>
                            <a:schemeClr val="tx1"/>
                          </a:solidFill>
                          <a:effectLst/>
                        </a:rPr>
                        <a:t>150</a:t>
                      </a:r>
                      <a:endParaRPr lang="pl-PL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solidFill>
                            <a:schemeClr val="tx1"/>
                          </a:solidFill>
                          <a:effectLst/>
                        </a:rPr>
                        <a:t>82</a:t>
                      </a:r>
                      <a:endParaRPr lang="pl-PL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99</a:t>
                      </a:r>
                      <a:endParaRPr lang="pl-PL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3105029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solidFill>
                            <a:schemeClr val="tx1"/>
                          </a:solidFill>
                          <a:effectLst/>
                        </a:rPr>
                        <a:t>III</a:t>
                      </a:r>
                      <a:endParaRPr lang="pl-PL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solidFill>
                            <a:schemeClr val="tx1"/>
                          </a:solidFill>
                          <a:effectLst/>
                        </a:rPr>
                        <a:t>222</a:t>
                      </a:r>
                      <a:endParaRPr lang="pl-PL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199</a:t>
                      </a:r>
                      <a:endParaRPr lang="pl-PL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solidFill>
                            <a:schemeClr val="tx1"/>
                          </a:solidFill>
                          <a:effectLst/>
                        </a:rPr>
                        <a:t>141</a:t>
                      </a:r>
                      <a:endParaRPr lang="pl-PL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solidFill>
                            <a:schemeClr val="tx1"/>
                          </a:solidFill>
                          <a:effectLst/>
                        </a:rPr>
                        <a:t>177</a:t>
                      </a:r>
                      <a:endParaRPr lang="pl-PL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solidFill>
                            <a:schemeClr val="tx1"/>
                          </a:solidFill>
                          <a:effectLst/>
                        </a:rPr>
                        <a:t>117</a:t>
                      </a:r>
                      <a:endParaRPr lang="pl-PL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solidFill>
                            <a:schemeClr val="tx1"/>
                          </a:solidFill>
                          <a:effectLst/>
                        </a:rPr>
                        <a:t>102</a:t>
                      </a:r>
                      <a:endParaRPr lang="pl-PL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5888881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solidFill>
                            <a:schemeClr val="tx1"/>
                          </a:solidFill>
                          <a:effectLst/>
                        </a:rPr>
                        <a:t>IV</a:t>
                      </a:r>
                      <a:endParaRPr lang="pl-PL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solidFill>
                            <a:schemeClr val="tx1"/>
                          </a:solidFill>
                          <a:effectLst/>
                        </a:rPr>
                        <a:t>229</a:t>
                      </a:r>
                      <a:endParaRPr lang="pl-PL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solidFill>
                            <a:schemeClr val="tx1"/>
                          </a:solidFill>
                          <a:effectLst/>
                        </a:rPr>
                        <a:t>266</a:t>
                      </a:r>
                      <a:endParaRPr lang="pl-PL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solidFill>
                            <a:schemeClr val="tx1"/>
                          </a:solidFill>
                          <a:effectLst/>
                        </a:rPr>
                        <a:t>112</a:t>
                      </a:r>
                      <a:endParaRPr lang="pl-PL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solidFill>
                            <a:schemeClr val="tx1"/>
                          </a:solidFill>
                          <a:effectLst/>
                        </a:rPr>
                        <a:t>126</a:t>
                      </a:r>
                      <a:endParaRPr lang="pl-PL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solidFill>
                            <a:schemeClr val="tx1"/>
                          </a:solidFill>
                          <a:effectLst/>
                        </a:rPr>
                        <a:t>102</a:t>
                      </a:r>
                      <a:endParaRPr lang="pl-PL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96</a:t>
                      </a:r>
                      <a:endParaRPr lang="pl-PL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757992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solidFill>
                            <a:schemeClr val="tx1"/>
                          </a:solidFill>
                          <a:effectLst/>
                        </a:rPr>
                        <a:t>V</a:t>
                      </a:r>
                      <a:endParaRPr lang="pl-PL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solidFill>
                            <a:schemeClr val="tx1"/>
                          </a:solidFill>
                          <a:effectLst/>
                        </a:rPr>
                        <a:t>215</a:t>
                      </a:r>
                      <a:endParaRPr lang="pl-PL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solidFill>
                            <a:schemeClr val="tx1"/>
                          </a:solidFill>
                          <a:effectLst/>
                        </a:rPr>
                        <a:t>221</a:t>
                      </a:r>
                      <a:endParaRPr lang="pl-PL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solidFill>
                            <a:schemeClr val="tx1"/>
                          </a:solidFill>
                          <a:effectLst/>
                        </a:rPr>
                        <a:t>101</a:t>
                      </a:r>
                      <a:endParaRPr lang="pl-PL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84</a:t>
                      </a:r>
                      <a:endParaRPr lang="pl-PL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solidFill>
                            <a:schemeClr val="tx1"/>
                          </a:solidFill>
                          <a:effectLst/>
                        </a:rPr>
                        <a:t>132</a:t>
                      </a:r>
                      <a:endParaRPr lang="pl-PL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99</a:t>
                      </a:r>
                      <a:endParaRPr lang="pl-PL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7440221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solidFill>
                            <a:schemeClr val="tx1"/>
                          </a:solidFill>
                          <a:effectLst/>
                        </a:rPr>
                        <a:t>VI</a:t>
                      </a:r>
                      <a:endParaRPr lang="pl-PL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solidFill>
                            <a:schemeClr val="tx1"/>
                          </a:solidFill>
                          <a:effectLst/>
                        </a:rPr>
                        <a:t>192</a:t>
                      </a:r>
                      <a:endParaRPr lang="pl-PL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249</a:t>
                      </a:r>
                      <a:endParaRPr lang="pl-PL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solidFill>
                            <a:schemeClr val="tx1"/>
                          </a:solidFill>
                          <a:effectLst/>
                        </a:rPr>
                        <a:t>111</a:t>
                      </a:r>
                      <a:endParaRPr lang="pl-PL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solidFill>
                            <a:schemeClr val="tx1"/>
                          </a:solidFill>
                          <a:effectLst/>
                        </a:rPr>
                        <a:t>184</a:t>
                      </a:r>
                      <a:endParaRPr lang="pl-PL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solidFill>
                            <a:schemeClr val="tx1"/>
                          </a:solidFill>
                          <a:effectLst/>
                        </a:rPr>
                        <a:t>105</a:t>
                      </a:r>
                      <a:endParaRPr lang="pl-PL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solidFill>
                            <a:schemeClr val="tx1"/>
                          </a:solidFill>
                          <a:effectLst/>
                        </a:rPr>
                        <a:t>121</a:t>
                      </a:r>
                      <a:endParaRPr lang="pl-PL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1354764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Razem:</a:t>
                      </a:r>
                      <a:endParaRPr lang="pl-PL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1170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1277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669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794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635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614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202242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46436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E2BD912-3696-4440-8B44-F7B86F0AAD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8324" y="1202723"/>
            <a:ext cx="5008605" cy="5518752"/>
          </a:xfrm>
        </p:spPr>
        <p:txBody>
          <a:bodyPr>
            <a:noAutofit/>
          </a:bodyPr>
          <a:lstStyle/>
          <a:p>
            <a:pPr marL="342900" indent="-342900" algn="just">
              <a:spcBef>
                <a:spcPts val="600"/>
              </a:spcBef>
              <a:buFont typeface="Wingdings" pitchFamily="2" charset="2"/>
              <a:buChar char="Ø"/>
            </a:pPr>
            <a:r>
              <a:rPr lang="pl-PL" sz="1100" dirty="0"/>
              <a:t>W celu pozyskania wolnych miejsc zatrudnienia i aktywizacji zawodowej pośrednicy pracy w I półroczu 2022 roku przeprowadzili 424 kontakty telefoniczne z pracodawcami. Szczegółowe informacje dotyczące liczby wolnych miejsc pracy i aktywizacji zawodowej najczęściej występujących w I półroczu 2022 roku przedstawia zamieszczona obok tabela,</a:t>
            </a:r>
          </a:p>
          <a:p>
            <a:pPr marL="342900" indent="-342900" algn="just">
              <a:spcBef>
                <a:spcPts val="600"/>
              </a:spcBef>
              <a:buFont typeface="Wingdings" pitchFamily="2" charset="2"/>
              <a:buChar char="Ø"/>
            </a:pPr>
            <a:r>
              <a:rPr lang="pl-PL" sz="1100" dirty="0"/>
              <a:t>w trakcie przeprowadzonych kontaktów telefonicznych przedsiębiorcy wskazywali na nowe okoliczności utrudniające prowadzenie działalności gospodarczej tj. wojna w Ukrainie, wysokie koszty zatrudnienia, wysoka inflacja, wysokie stopy procentowe, problemy z funkcjonowaniem łańcuchów dostaw, wysokie koszty energii a także odpływ pracowników obywateli Ukrainy, którzy świadczyli pracę w zawodach, w których są trudności w pozyskaniu nowych wykwalifikowanych kandydatów (kierowcy, pracownicy budowlani, pracownicy produkcji itp.). Pośrednicy pracy ustalili również, że przedsiębiorcy są zainteresowani bieżącym uzupełnianiem braków kadrowych, w szczególności poszukują specjalistów a także podejmują działania aby nie ograniczać dotychczasowego zatrudnienia, </a:t>
            </a:r>
          </a:p>
          <a:p>
            <a:pPr marL="342900" indent="-342900" algn="just">
              <a:spcBef>
                <a:spcPts val="600"/>
              </a:spcBef>
              <a:buFont typeface="Wingdings" pitchFamily="2" charset="2"/>
              <a:buChar char="Ø"/>
            </a:pPr>
            <a:r>
              <a:rPr lang="pl-PL" sz="1100" dirty="0"/>
              <a:t>część firm budowalnych wyraziła obawy związane z realizacją podpisanych umów, wynikające głównie ze wzrostu cen materiałów budowlanych, natomiast  przedsiębiorcy branży spożywczej zasygnalizowali spadek sprzedaży artykułów cukierniczych, co ma wpływ na wielkość produkcji i ilości zamówień, </a:t>
            </a:r>
          </a:p>
          <a:p>
            <a:pPr marL="342900" indent="-342900" algn="just">
              <a:spcBef>
                <a:spcPts val="600"/>
              </a:spcBef>
              <a:buFont typeface="Wingdings" pitchFamily="2" charset="2"/>
              <a:buChar char="Ø"/>
            </a:pPr>
            <a:r>
              <a:rPr lang="pl-PL" sz="1100" dirty="0"/>
              <a:t>pośrednicy pracy na zgłoszone wolne miejsca pracy i aktywizacji zawodowej wydali bezrobotnym 827 skierowań do pracy, na podstawie których 614 osób podjęło zatrudnienie lub zostało wyłączonych z ewidencji osób bezrobotnych, </a:t>
            </a:r>
          </a:p>
          <a:p>
            <a:pPr marL="342900" indent="-342900" algn="just">
              <a:spcBef>
                <a:spcPts val="600"/>
              </a:spcBef>
              <a:buFont typeface="Wingdings" panose="05000000000000000000" pitchFamily="2" charset="2"/>
              <a:buChar char="Ø"/>
              <a:tabLst>
                <a:tab pos="269875" algn="l"/>
              </a:tabLst>
            </a:pPr>
            <a:r>
              <a:rPr lang="pl-PL" sz="1100" dirty="0"/>
              <a:t>jeden pracodawca zawiadomił Urząd o planowanych zwolnieniach grupowych na terenie całej Polski tj. PKO Bank Polski S.A. – zwolnienia nie dotyczyły pracowników z powiatu wałeckiego,</a:t>
            </a:r>
          </a:p>
          <a:p>
            <a:pPr marL="342900" indent="-342900" algn="just">
              <a:spcBef>
                <a:spcPts val="600"/>
              </a:spcBef>
              <a:buFont typeface="Wingdings" panose="05000000000000000000" pitchFamily="2" charset="2"/>
              <a:buChar char="Ø"/>
              <a:tabLst>
                <a:tab pos="269875" algn="l"/>
              </a:tabLst>
            </a:pPr>
            <a:r>
              <a:rPr lang="pl-PL" sz="1100" dirty="0"/>
              <a:t>w I półroczu 2022 r. z usługi poradnictwa zawodowego skorzystały łącznie 432 osoby bezrobotne, którym udzielono wsparcia w formie indywidualnej lub grupowej. Dodatkowo doradca zawodowy sporządził 15 opinii doradczych umożliwiających zaproponowanie osobie bezrobotnej odpowiednio dobranej usługi lub instrumentu rynku pracy a także zostało przygotowanych wspólnie z osobami  bezrobotnymi 12 kwestionariuszy zainteresowań zawodowych,  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D6671DBF-1D05-4E12-BCED-AF3DC4DBFF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32B36-1EBD-44DC-B11E-03CA895CEB83}" type="slidenum">
              <a:rPr lang="pl-PL" smtClean="0"/>
              <a:pPr/>
              <a:t>14</a:t>
            </a:fld>
            <a:endParaRPr lang="pl-PL"/>
          </a:p>
        </p:txBody>
      </p:sp>
      <p:sp>
        <p:nvSpPr>
          <p:cNvPr id="5" name="Tytuł 1">
            <a:extLst>
              <a:ext uri="{FF2B5EF4-FFF2-40B4-BE49-F238E27FC236}">
                <a16:creationId xmlns:a16="http://schemas.microsoft.com/office/drawing/2014/main" id="{88ABE3F4-38A9-43E5-AA9A-A10E3522F2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107" y="339968"/>
            <a:ext cx="11323177" cy="682137"/>
          </a:xfrm>
          <a:solidFill>
            <a:schemeClr val="accent6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 anchorCtr="1">
            <a:normAutofit/>
          </a:bodyPr>
          <a:lstStyle/>
          <a:p>
            <a:pPr algn="ctr"/>
            <a:r>
              <a:rPr lang="pl-PL" sz="2000" b="1" dirty="0"/>
              <a:t>RYNEK PRACY ORAZ REALIZACJA USŁUG </a:t>
            </a:r>
            <a:br>
              <a:rPr lang="pl-PL" sz="2000" b="1" dirty="0"/>
            </a:br>
            <a:r>
              <a:rPr lang="pl-PL" sz="2000" b="1" dirty="0"/>
              <a:t>POŚREDNICTWA PRACY I PORADNICTWA ZAWODOWEGO </a:t>
            </a: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4899668"/>
              </p:ext>
            </p:extLst>
          </p:nvPr>
        </p:nvGraphicFramePr>
        <p:xfrm>
          <a:off x="5564433" y="2384711"/>
          <a:ext cx="6273340" cy="3896448"/>
        </p:xfrm>
        <a:graphic>
          <a:graphicData uri="http://schemas.openxmlformats.org/drawingml/2006/table">
            <a:tbl>
              <a:tblPr>
                <a:tableStyleId>{93296810-A885-4BE3-A3E7-6D5BEEA58F35}</a:tableStyleId>
              </a:tblPr>
              <a:tblGrid>
                <a:gridCol w="2831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324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25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95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3561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413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l-PL" sz="10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l-PL" sz="10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 b="1" dirty="0"/>
                        <a:t>Lp. </a:t>
                      </a:r>
                      <a:endParaRPr lang="pl-PL" sz="1000" b="1" dirty="0">
                        <a:solidFill>
                          <a:srgbClr val="FFFFFF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33" marR="266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l-PL" sz="1000" b="1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 b="1" dirty="0"/>
                        <a:t>Nazwa zawodu </a:t>
                      </a:r>
                      <a:endParaRPr lang="pl-PL" sz="1000" b="1" dirty="0">
                        <a:solidFill>
                          <a:srgbClr val="FFFFFF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33" marR="266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 b="1" dirty="0"/>
                        <a:t>Liczba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 b="1" dirty="0"/>
                        <a:t>wolnych miejsc pracy ogółem </a:t>
                      </a:r>
                      <a:endParaRPr lang="pl-PL" sz="1000" b="1" dirty="0">
                        <a:solidFill>
                          <a:srgbClr val="FFFFFF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33" marR="266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 b="1" dirty="0"/>
                        <a:t> Liczba wolnych miejsc</a:t>
                      </a:r>
                      <a:r>
                        <a:rPr lang="pl-PL" sz="1000" b="1" baseline="0" dirty="0"/>
                        <a:t> </a:t>
                      </a:r>
                      <a:r>
                        <a:rPr lang="pl-PL" sz="1000" b="1" dirty="0"/>
                        <a:t>pracy niesubsydiowanych </a:t>
                      </a:r>
                      <a:endParaRPr lang="pl-PL" sz="1000" b="1" dirty="0">
                        <a:solidFill>
                          <a:srgbClr val="FFFFFF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33" marR="266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l-PL" sz="1000" b="1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 b="1" dirty="0"/>
                        <a:t>Liczba wolnych miejsc</a:t>
                      </a:r>
                      <a:r>
                        <a:rPr lang="pl-PL" sz="1000" b="1" baseline="0" dirty="0"/>
                        <a:t> </a:t>
                      </a:r>
                      <a:r>
                        <a:rPr lang="pl-PL" sz="1000" b="1" dirty="0"/>
                        <a:t>pracy subsydiowanych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l-PL" sz="1000" b="1" dirty="0">
                        <a:solidFill>
                          <a:srgbClr val="FFFFFF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33" marR="26633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92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 dirty="0"/>
                        <a:t> 1. </a:t>
                      </a:r>
                      <a:endParaRPr lang="pl-PL" sz="1000" dirty="0">
                        <a:solidFill>
                          <a:srgbClr val="FFFFFF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33" marR="266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/>
                        <a:t>Robotnik gospodarczy</a:t>
                      </a:r>
                      <a:endParaRPr lang="pl-PL" sz="1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285" marR="352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/>
                        <a:t>100</a:t>
                      </a:r>
                      <a:endParaRPr lang="pl-PL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285" marR="352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pl-PL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285" marR="352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/>
                        <a:t>99</a:t>
                      </a:r>
                      <a:endParaRPr lang="pl-PL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285" marR="35285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1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 dirty="0"/>
                        <a:t> 2. </a:t>
                      </a:r>
                      <a:endParaRPr lang="pl-PL" sz="1000" dirty="0">
                        <a:solidFill>
                          <a:srgbClr val="FFFFFF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33" marR="266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/>
                        <a:t>Pracownik administracyjny, pracownik biurowy,  księgowy</a:t>
                      </a:r>
                      <a:endParaRPr lang="pl-PL" sz="1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285" marR="352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latin typeface="+mn-lt"/>
                          <a:ea typeface="+mn-ea"/>
                          <a:cs typeface="+mn-cs"/>
                        </a:rPr>
                        <a:t>60</a:t>
                      </a:r>
                      <a:endParaRPr lang="pl-PL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285" marR="352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pl-PL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285" marR="352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/>
                        <a:t>53</a:t>
                      </a:r>
                      <a:endParaRPr lang="pl-PL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285" marR="35285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62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 dirty="0"/>
                        <a:t>3. </a:t>
                      </a:r>
                      <a:endParaRPr lang="pl-PL" sz="1000" dirty="0">
                        <a:solidFill>
                          <a:srgbClr val="FFFFFF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33" marR="266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/>
                        <a:t>Sprzedawca stacjonarny i </a:t>
                      </a:r>
                      <a:r>
                        <a:rPr lang="pl-PL" sz="1000" b="1" dirty="0" err="1"/>
                        <a:t>ecommerce</a:t>
                      </a:r>
                      <a:endParaRPr lang="pl-PL" sz="1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285" marR="352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latin typeface="+mn-lt"/>
                          <a:ea typeface="+mn-ea"/>
                          <a:cs typeface="+mn-cs"/>
                        </a:rPr>
                        <a:t>34</a:t>
                      </a:r>
                      <a:endParaRPr lang="pl-PL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285" marR="352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</a:p>
                  </a:txBody>
                  <a:tcPr marL="35285" marR="352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latin typeface="+mn-lt"/>
                          <a:ea typeface="+mn-ea"/>
                          <a:cs typeface="+mn-cs"/>
                        </a:rPr>
                        <a:t>27</a:t>
                      </a:r>
                      <a:endParaRPr lang="pl-PL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285" marR="35285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57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 dirty="0"/>
                        <a:t>3. </a:t>
                      </a:r>
                      <a:endParaRPr lang="pl-PL" sz="1000" dirty="0">
                        <a:solidFill>
                          <a:srgbClr val="FFFFFF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33" marR="266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/>
                        <a:t>Sortowacz</a:t>
                      </a:r>
                      <a:endParaRPr lang="pl-PL" sz="1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285" marR="352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/>
                        <a:t>36</a:t>
                      </a:r>
                      <a:endParaRPr lang="pl-PL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285" marR="352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/>
                        <a:t>36</a:t>
                      </a:r>
                      <a:endParaRPr lang="pl-PL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285" marR="352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/>
                        <a:t>0</a:t>
                      </a:r>
                      <a:endParaRPr lang="pl-PL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285" marR="35285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50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 dirty="0"/>
                        <a:t>5. </a:t>
                      </a:r>
                      <a:endParaRPr lang="pl-PL" sz="1000" dirty="0">
                        <a:solidFill>
                          <a:srgbClr val="FFFFFF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33" marR="266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pl-PL" sz="1000" b="1" kern="0" dirty="0"/>
                        <a:t>Kucharz , pomoc kuchenna</a:t>
                      </a:r>
                      <a:endParaRPr lang="pl-PL" sz="1000" b="1" kern="0" dirty="0">
                        <a:solidFill>
                          <a:srgbClr val="2E74B5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285" marR="352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  <a:endParaRPr lang="pl-PL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285" marR="352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pl-PL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285" marR="352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/>
                        <a:t>16</a:t>
                      </a:r>
                      <a:endParaRPr lang="pl-PL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285" marR="35285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01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 dirty="0"/>
                        <a:t>6. </a:t>
                      </a:r>
                      <a:endParaRPr lang="pl-PL" sz="1000" dirty="0">
                        <a:solidFill>
                          <a:srgbClr val="FFFFFF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33" marR="266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pl-PL" sz="1000" b="1" kern="0" dirty="0"/>
                        <a:t>Opiekunka dziecięca i  sprawująca nadzór nad  dziećmi  w drodze do szkoły</a:t>
                      </a:r>
                      <a:endParaRPr lang="pl-PL" sz="1000" b="1" kern="0" dirty="0">
                        <a:solidFill>
                          <a:srgbClr val="2E74B5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285" marR="352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pl-PL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285" marR="352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pl-PL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285" marR="352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/>
                        <a:t>5</a:t>
                      </a:r>
                      <a:endParaRPr lang="pl-PL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285" marR="35285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62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 dirty="0"/>
                        <a:t>7. </a:t>
                      </a:r>
                      <a:endParaRPr lang="pl-PL" sz="1000" dirty="0">
                        <a:solidFill>
                          <a:srgbClr val="FFFFFF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33" marR="266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/>
                        <a:t>Pracownik budowlany , dekarz , brukarz, murarz</a:t>
                      </a:r>
                      <a:endParaRPr lang="pl-PL" sz="1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285" marR="352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/>
                        <a:t>46</a:t>
                      </a:r>
                      <a:endParaRPr lang="pl-PL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285" marR="352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/>
                        <a:t>36</a:t>
                      </a:r>
                      <a:endParaRPr lang="pl-PL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285" marR="352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/>
                        <a:t>10</a:t>
                      </a:r>
                      <a:endParaRPr lang="pl-PL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285" marR="35285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62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</a:p>
                  </a:txBody>
                  <a:tcPr marL="26633" marR="266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latin typeface="Calibri"/>
                          <a:ea typeface="Calibri"/>
                          <a:cs typeface="Times New Roman"/>
                        </a:rPr>
                        <a:t>pakowacz</a:t>
                      </a:r>
                    </a:p>
                  </a:txBody>
                  <a:tcPr marL="35285" marR="352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latin typeface="Calibri"/>
                          <a:ea typeface="Calibri"/>
                          <a:cs typeface="Times New Roman"/>
                        </a:rPr>
                        <a:t>34</a:t>
                      </a:r>
                    </a:p>
                  </a:txBody>
                  <a:tcPr marL="35285" marR="352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latin typeface="Calibri"/>
                          <a:ea typeface="Calibri"/>
                          <a:cs typeface="Times New Roman"/>
                        </a:rPr>
                        <a:t>31</a:t>
                      </a:r>
                    </a:p>
                  </a:txBody>
                  <a:tcPr marL="35285" marR="352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35285" marR="35285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98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</a:p>
                  </a:txBody>
                  <a:tcPr marL="26633" marR="266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/>
                        <a:t>ślusarz</a:t>
                      </a:r>
                      <a:endParaRPr lang="pl-PL" sz="1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285" marR="352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/>
                        <a:t>7</a:t>
                      </a:r>
                      <a:endParaRPr lang="pl-PL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285" marR="352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pl-PL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285" marR="352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pl-PL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285" marR="35285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62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</a:p>
                  </a:txBody>
                  <a:tcPr marL="26633" marR="266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pl-PL" sz="1000" b="1" kern="0" dirty="0"/>
                        <a:t>tapicer</a:t>
                      </a:r>
                      <a:endParaRPr lang="pl-PL" sz="1000" b="1" kern="0" dirty="0">
                        <a:solidFill>
                          <a:srgbClr val="2E74B5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285" marR="352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/>
                        <a:t>11</a:t>
                      </a:r>
                      <a:endParaRPr lang="pl-PL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285" marR="352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/>
                        <a:t>11</a:t>
                      </a:r>
                      <a:endParaRPr lang="pl-PL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285" marR="352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/>
                        <a:t>0</a:t>
                      </a:r>
                      <a:endParaRPr lang="pl-PL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285" marR="35285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7" name="Prostokąt 6"/>
          <p:cNvSpPr/>
          <p:nvPr/>
        </p:nvSpPr>
        <p:spPr>
          <a:xfrm>
            <a:off x="6032351" y="1712640"/>
            <a:ext cx="5401768" cy="400110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pl-PL" sz="1000" b="1" dirty="0"/>
              <a:t>LICZBA WOLNYCH MIEJSC PRACY I AKTYWIZACJI ZAWODOWEJ W</a:t>
            </a:r>
            <a:r>
              <a:rPr lang="pl-PL" sz="1000" b="1" i="1" dirty="0"/>
              <a:t> </a:t>
            </a:r>
            <a:r>
              <a:rPr lang="pl-PL" sz="1000" b="1" dirty="0"/>
              <a:t>I PÓŁROCZU 2022 R. WEDŁUG  ZAWODÓW  I NAJCZĘŚCIEJ WYSTĘPUJĄCEGO ZAPOTRZEBOWANIA NA PRACOWNIKÓW :</a:t>
            </a:r>
            <a:endParaRPr lang="pl-PL" sz="1000" dirty="0"/>
          </a:p>
        </p:txBody>
      </p:sp>
    </p:spTree>
    <p:extLst>
      <p:ext uri="{BB962C8B-B14F-4D97-AF65-F5344CB8AC3E}">
        <p14:creationId xmlns:p14="http://schemas.microsoft.com/office/powerpoint/2010/main" val="18281435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063553" y="152400"/>
            <a:ext cx="7776864" cy="825500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br>
              <a:rPr lang="pl-PL" sz="2700" b="1" dirty="0"/>
            </a:br>
            <a:br>
              <a:rPr lang="pl-PL" sz="2700" b="1" dirty="0"/>
            </a:br>
            <a:r>
              <a:rPr lang="pl-PL" sz="3200" b="1" dirty="0"/>
              <a:t> ZATRUDNIENIE CUDZOZIEMCÓW 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29959" y="1484481"/>
            <a:ext cx="4687330" cy="5977547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pl-PL" sz="1000" dirty="0"/>
              <a:t>W I półroczu 2022 r. Urząd zarejestrował 195 oświadczeń o powierzeniu pracy cudzoziemcom (I półrocze  2021 r. -  444). Spadek ilości zarejestrowanych oświadczeń wynika z  art. 22 ustawy z dnia 12 marca 2022r. o pomocy obywatelom Ukrainy w związku z konfliktem zbrojnym na terytorium tego państwa (Dz.U z 2022r. poz. 583 z </a:t>
            </a:r>
            <a:r>
              <a:rPr lang="pl-PL" sz="1000" dirty="0" err="1"/>
              <a:t>późn</a:t>
            </a:r>
            <a:r>
              <a:rPr lang="pl-PL" sz="1000" dirty="0"/>
              <a:t>. zm.), który uprościł zatrudnienie obywateli Ukrainy legalnie przebywających  po 24 lutego 2022 r.  w Polsce,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000" dirty="0"/>
              <a:t>obowiązkiem pracodawcy wynikającym z w/w przepisów prawa jest zgłoszenie powiatowemu urzędowi pracy poprzez portal praca.gov.pl zatrudnienia obywatela Ukrainy w ciągu 14 dni od dnia zawarcia z nim umowy o pracę,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000" dirty="0"/>
              <a:t>w oparciu o analizę dokonanych zgłoszeń Urząd ustalił, iż 114 obywateli Ukrainy uzyskało w I półroczu 2022 r. legalne zatrudnienie, bez konieczności dodatkowej rejestracji w Urzędzie oświadczeń dotyczących powierzenia im zatrudnienia,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000" dirty="0"/>
              <a:t>najwięcej zarejestrowano oświadczeń powierzających cudzoziemcom pracę w zawodach związanych z wykonywaniem prac prostych, niewymagających  kwalifikacji zawodowych, na które pracodawcy nie pozyskali pracownika polskiego, a także w zawodach wymagających posiadania  kwalifikacji, umiejętności  i uprawnień  zawodowych, na które istnieje zapotrzebowanie na lokalnym rynku pracy (zawody deficytowe),  w szczególności kierowców samochodów ciężarowych i dostawczych w transporcie międzynarodowym i  szwaczek,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000" dirty="0"/>
              <a:t>urząd sporządził w I półroczu 2022 r. 16 informacji Starosty o braku możliwości zaspokojenia potrzeb kadrowych pracodawcy, między innymi w zawodach takich jak: sortowacz odpadów, tapicer, </a:t>
            </a:r>
            <a:r>
              <a:rPr lang="pl-PL" sz="1000" dirty="0" err="1"/>
              <a:t>tartacznik</a:t>
            </a:r>
            <a:r>
              <a:rPr lang="pl-PL" sz="1000" dirty="0"/>
              <a:t>, operator maszyn  i urządzeń do obróbki plastycznej, kierowca mechanik, technik masażysta, koordynator projektów unijnych itp. Informacje te poprzedzone były weryfikacją zarejestrowanych w Urzędzie bezrobotnych, przedstawieniem tym osobom w pierwszej kolejności oferty pracy a dopiero wydaniem pracodawcy informacji,  na podstawie  której była możliwość ubiegania się o zatrudnienie cudzoziemca,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000" dirty="0"/>
              <a:t> w badanym okresie do Urzędu wpłynęły 3 wnioski o wydanie zezwolenia na pracę sezonową cudzoziemców, w ramach których umorzono postępowanie.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pl-PL" sz="1150" dirty="0"/>
          </a:p>
          <a:p>
            <a:pPr algn="just">
              <a:buFont typeface="Wingdings" panose="05000000000000000000" pitchFamily="2" charset="2"/>
              <a:buChar char="Ø"/>
            </a:pPr>
            <a:endParaRPr lang="pl-PL" sz="115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32B36-1EBD-44DC-B11E-03CA895CEB83}" type="slidenum">
              <a:rPr lang="pl-PL" smtClean="0"/>
              <a:pPr/>
              <a:t>15</a:t>
            </a:fld>
            <a:endParaRPr lang="pl-PL"/>
          </a:p>
        </p:txBody>
      </p:sp>
      <p:graphicFrame>
        <p:nvGraphicFramePr>
          <p:cNvPr id="6" name="Wykres 5"/>
          <p:cNvGraphicFramePr/>
          <p:nvPr>
            <p:extLst>
              <p:ext uri="{D42A27DB-BD31-4B8C-83A1-F6EECF244321}">
                <p14:modId xmlns:p14="http://schemas.microsoft.com/office/powerpoint/2010/main" val="3840863562"/>
              </p:ext>
            </p:extLst>
          </p:nvPr>
        </p:nvGraphicFramePr>
        <p:xfrm>
          <a:off x="5097290" y="1240953"/>
          <a:ext cx="6542773" cy="47726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256393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381001" y="115888"/>
            <a:ext cx="11628967" cy="3027362"/>
          </a:xfrm>
        </p:spPr>
        <p:txBody>
          <a:bodyPr rtlCol="0">
            <a:normAutofit/>
          </a:bodyPr>
          <a:lstStyle/>
          <a:p>
            <a:pPr marL="274320" indent="-274320" algn="ctr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pl-PL" altLang="pl-PL" sz="1400" b="1" dirty="0"/>
              <a:t>KRAJOWY FUNDUSZ SZKOLENIOWY W I PÓŁROCZU 2022 ROKU </a:t>
            </a:r>
          </a:p>
          <a:p>
            <a:pPr marL="274320" indent="-274320" algn="just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pl-PL" altLang="pl-PL" sz="1000" b="1" dirty="0"/>
              <a:t>Łączna kwota środków Krajowego Funduszu Szkoleniowego przeznaczona w 2022 roku na finansowanie  kształcenia ustawicznego pracodawców i pracowników  wyniosła 272.154,00 zł, </a:t>
            </a:r>
          </a:p>
          <a:p>
            <a:pPr marL="274320" indent="-274320" algn="just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pl-PL" altLang="pl-PL" sz="1000" b="1" dirty="0"/>
              <a:t>w tym na kształcenie zgodne z ustalonymi przez Ministerstwo </a:t>
            </a:r>
            <a:r>
              <a:rPr lang="pl-PL" sz="1000" b="1" dirty="0"/>
              <a:t>Rozwoju, Pracy i Technologii priorytetami wydatkowania środków KFS w 2022 roku (195.000,00 zł)</a:t>
            </a:r>
            <a:r>
              <a:rPr lang="pl-PL" altLang="pl-PL" sz="1000" b="1" dirty="0"/>
              <a:t>:</a:t>
            </a:r>
          </a:p>
          <a:p>
            <a:pPr>
              <a:defRPr/>
            </a:pPr>
            <a:r>
              <a:rPr lang="pl-PL" sz="1000" dirty="0"/>
              <a:t>wsparcie kształcenia ustawicznego osób zatrudnionych w firmach, które na skutek pandemii  COVID-19, musiały podjąć działania w celu dostosowania się do zmienionej sytuacji rynkowej, </a:t>
            </a:r>
          </a:p>
          <a:p>
            <a:pPr>
              <a:defRPr/>
            </a:pPr>
            <a:r>
              <a:rPr lang="pl-PL" sz="1000" dirty="0"/>
              <a:t> wsparcie kształcenia ustawicznego osób powracających na rynek pracy po przerwie związanej ze sprawowaniem opieki nad dzieckiem,</a:t>
            </a:r>
          </a:p>
          <a:p>
            <a:pPr>
              <a:defRPr/>
            </a:pPr>
            <a:r>
              <a:rPr lang="pl-PL" sz="1000" dirty="0"/>
              <a:t> wsparcie kształcenia ustawicznego w zidentyfikowanych w danym powiecie lub województwie zawodach deficytowych,</a:t>
            </a:r>
          </a:p>
          <a:p>
            <a:pPr>
              <a:defRPr/>
            </a:pPr>
            <a:r>
              <a:rPr lang="pl-PL" sz="1000" dirty="0"/>
              <a:t> wsparcie kształcenia ustawicznego osób pracujących będących członkami rodzin wielodzietnych,</a:t>
            </a:r>
          </a:p>
          <a:p>
            <a:pPr>
              <a:defRPr/>
            </a:pPr>
            <a:r>
              <a:rPr lang="pl-PL" sz="1000" dirty="0"/>
              <a:t> wsparcie kształcenia ustawicznego pracowników Centrów Integracji Społecznej, Klubów Integracji Społecznej, Warsztatów Terapii Zajęciowej, Zakładów Aktywności Zawodowej, członków lub pracowników spółdzielni socjalnych oraz pracowników zatrudnionych  w podmiotach posiadających status przedsiębiorstwa społecznego wskazanych na liście/rejestrze przedsiębiorstw społecznych prowadzonym przez </a:t>
            </a:r>
            <a:r>
              <a:rPr lang="pl-PL" sz="1000" dirty="0" err="1"/>
              <a:t>MRiPS</a:t>
            </a:r>
            <a:r>
              <a:rPr lang="pl-PL" sz="1000" dirty="0"/>
              <a:t>,</a:t>
            </a:r>
          </a:p>
          <a:p>
            <a:pPr>
              <a:defRPr/>
            </a:pPr>
            <a:r>
              <a:rPr lang="pl-PL" sz="1000" dirty="0"/>
              <a:t> wsparcie kształcenia ustawicznego w związku z zastosowaniem w firmach nowych technologii i narzędzi pracy, w tym także technologii i narzędzi cyfrowych oraz podnoszenie kompetencji cyfrowych,</a:t>
            </a:r>
          </a:p>
          <a:p>
            <a:pPr>
              <a:defRPr/>
            </a:pPr>
            <a:r>
              <a:rPr lang="pl-PL" sz="1000" dirty="0"/>
              <a:t> wsparcie kształcenia ustawicznego osób pracujących w branży motoryzacyjnej.</a:t>
            </a:r>
          </a:p>
          <a:p>
            <a:pPr>
              <a:buFont typeface="Wingdings 2" pitchFamily="18" charset="2"/>
              <a:buNone/>
              <a:defRPr/>
            </a:pPr>
            <a:endParaRPr lang="pl-PL" sz="800" dirty="0"/>
          </a:p>
          <a:p>
            <a:pPr marL="274320" indent="-274320" algn="just" eaLnBrk="1" fontAlgn="auto" hangingPunct="1">
              <a:spcBef>
                <a:spcPct val="0"/>
              </a:spcBef>
              <a:spcAft>
                <a:spcPts val="0"/>
              </a:spcAft>
              <a:buFont typeface="Wingdings 3" panose="05040102010807070707" pitchFamily="18" charset="2"/>
              <a:buNone/>
              <a:defRPr/>
            </a:pPr>
            <a:r>
              <a:rPr lang="pl-PL" altLang="pl-PL" sz="900" dirty="0"/>
              <a:t>	</a:t>
            </a:r>
          </a:p>
          <a:p>
            <a:pPr marL="274320" indent="-274320" algn="just" eaLnBrk="1" fontAlgn="auto" hangingPunct="1"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endParaRPr lang="pl-PL" altLang="pl-PL" sz="2000" dirty="0"/>
          </a:p>
        </p:txBody>
      </p:sp>
      <p:sp>
        <p:nvSpPr>
          <p:cNvPr id="6" name="Prostokąt 5"/>
          <p:cNvSpPr/>
          <p:nvPr/>
        </p:nvSpPr>
        <p:spPr>
          <a:xfrm>
            <a:off x="381000" y="2505996"/>
            <a:ext cx="11239500" cy="180049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br>
              <a:rPr lang="pl-PL" altLang="pl-PL" sz="2400" b="1" dirty="0"/>
            </a:br>
            <a:r>
              <a:rPr lang="pl-PL" altLang="pl-PL" sz="1000" b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pl-PL" altLang="pl-PL" sz="1000" b="1" dirty="0">
                <a:latin typeface="+mn-lt"/>
              </a:rPr>
              <a:t>ustalonymi przez Radę Rynku Pracy priorytetami wydatkowania środków rezerwy KFS w 2022 roku (77.154.00,00 zł):</a:t>
            </a:r>
          </a:p>
          <a:p>
            <a:pPr>
              <a:defRPr/>
            </a:pPr>
            <a:endParaRPr lang="pl-PL" altLang="pl-PL" sz="1000" dirty="0">
              <a:latin typeface="+mn-lt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pl-PL" sz="1000" dirty="0"/>
              <a:t>            wsparcie kształcenia ustawicznego osób po 45 roku życia,</a:t>
            </a:r>
          </a:p>
          <a:p>
            <a:pPr>
              <a:defRPr/>
            </a:pPr>
            <a:endParaRPr lang="pl-PL" sz="1000" dirty="0"/>
          </a:p>
          <a:p>
            <a:pPr>
              <a:buFont typeface="Arial" pitchFamily="34" charset="0"/>
              <a:buChar char="•"/>
              <a:defRPr/>
            </a:pPr>
            <a:r>
              <a:rPr lang="pl-PL" sz="1000" dirty="0"/>
              <a:t>            wsparcie kształcenia ustawicznego osób z orzeczonym stopniem niepełnosprawności,</a:t>
            </a:r>
          </a:p>
          <a:p>
            <a:pPr>
              <a:defRPr/>
            </a:pPr>
            <a:endParaRPr lang="pl-PL" sz="1000" dirty="0"/>
          </a:p>
          <a:p>
            <a:pPr>
              <a:buFont typeface="Arial" pitchFamily="34" charset="0"/>
              <a:buChar char="•"/>
              <a:defRPr/>
            </a:pPr>
            <a:r>
              <a:rPr lang="pl-PL" sz="1000" dirty="0"/>
              <a:t>            wsparcie kształcenia ustawicznego skierowane do pracodawców zatrudniających cudzoziemców.</a:t>
            </a:r>
          </a:p>
          <a:p>
            <a:pPr>
              <a:defRPr/>
            </a:pPr>
            <a:br>
              <a:rPr lang="pl-PL" sz="900" dirty="0"/>
            </a:br>
            <a:r>
              <a:rPr lang="pl-PL" sz="900" dirty="0"/>
              <a:t> 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0900589"/>
              </p:ext>
            </p:extLst>
          </p:nvPr>
        </p:nvGraphicFramePr>
        <p:xfrm>
          <a:off x="381000" y="4500563"/>
          <a:ext cx="11049076" cy="1592794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10433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14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14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607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607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8784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33164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70183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00896">
                <a:tc rowSpan="2">
                  <a:txBody>
                    <a:bodyPr/>
                    <a:lstStyle/>
                    <a:p>
                      <a:pPr algn="ctr"/>
                      <a:r>
                        <a:rPr lang="pl-PL" sz="900" dirty="0"/>
                        <a:t>Ilość złożonych wniosków </a:t>
                      </a:r>
                    </a:p>
                  </a:txBody>
                  <a:tcPr marL="91455" marR="91455" marT="45734" marB="45734" anchor="ctr" anchorCtr="1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pl-PL" sz="900" dirty="0"/>
                        <a:t>Wnioski rozpatrzone pozytywnie</a:t>
                      </a:r>
                    </a:p>
                  </a:txBody>
                  <a:tcPr marL="91455" marR="91455" marT="45734" marB="45734" anchor="ctr" anchorCtr="1"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900" dirty="0"/>
                        <a:t>Wnioski rozpatrzone negatywnie</a:t>
                      </a:r>
                    </a:p>
                    <a:p>
                      <a:pPr algn="ctr"/>
                      <a:endParaRPr lang="pl-PL" sz="900" dirty="0"/>
                    </a:p>
                  </a:txBody>
                  <a:tcPr marL="91455" marR="91455" marT="45734" marB="45734" anchor="ctr" anchorCtr="1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pl-PL" sz="900" dirty="0"/>
                        <a:t>Wnioski bez rozpatrzenia</a:t>
                      </a:r>
                    </a:p>
                  </a:txBody>
                  <a:tcPr marL="91455" marR="91455" marT="45734" marB="45734" anchor="ctr" anchorCtr="1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pl-PL" sz="900" dirty="0"/>
                        <a:t>Rezygnacja pracodawcy</a:t>
                      </a:r>
                    </a:p>
                  </a:txBody>
                  <a:tcPr marL="91455" marR="91455" marT="45734" marB="45734" anchor="ctr" anchorCtr="1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pl-PL" sz="900" dirty="0"/>
                        <a:t>Ilość zawartych umów</a:t>
                      </a:r>
                    </a:p>
                  </a:txBody>
                  <a:tcPr marL="91455" marR="91455" marT="45734" marB="45734" anchor="ctr" anchorCtr="1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200" dirty="0"/>
                        <a:t>Liczba osób uczestniczących w kształceniu</a:t>
                      </a:r>
                    </a:p>
                  </a:txBody>
                  <a:tcPr marL="91455" marR="91455" marT="45734" marB="45734" anchor="ctr" anchorCtr="1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0547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/>
                        <a:t>pracodawcy</a:t>
                      </a:r>
                      <a:endParaRPr lang="pl-PL" sz="1200" b="1" dirty="0"/>
                    </a:p>
                  </a:txBody>
                  <a:tcPr marL="91455" marR="91455" marT="45734" marB="45734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/>
                        <a:t>pracownicy</a:t>
                      </a:r>
                      <a:endParaRPr lang="pl-PL" sz="1200" b="1" dirty="0"/>
                    </a:p>
                  </a:txBody>
                  <a:tcPr marL="91455" marR="91455" marT="45734" marB="45734" anchor="ctr" anchorCtr="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3202">
                <a:tc>
                  <a:txBody>
                    <a:bodyPr/>
                    <a:lstStyle/>
                    <a:p>
                      <a:pPr algn="ctr"/>
                      <a:r>
                        <a:rPr lang="pl-PL" sz="1200" dirty="0"/>
                        <a:t>44</a:t>
                      </a:r>
                      <a:endParaRPr lang="pl-PL" sz="1200" b="0" dirty="0"/>
                    </a:p>
                  </a:txBody>
                  <a:tcPr marL="91455" marR="91455" marT="45734" marB="45734" anchor="ctr" anchorCtr="1"/>
                </a:tc>
                <a:tc>
                  <a:txBody>
                    <a:bodyPr/>
                    <a:lstStyle/>
                    <a:p>
                      <a:pPr algn="ctr"/>
                      <a:endParaRPr lang="pl-PL" sz="1200" dirty="0"/>
                    </a:p>
                    <a:p>
                      <a:pPr algn="ctr"/>
                      <a:r>
                        <a:rPr lang="pl-PL" sz="1200" dirty="0"/>
                        <a:t>23</a:t>
                      </a:r>
                    </a:p>
                    <a:p>
                      <a:pPr algn="ctr"/>
                      <a:endParaRPr lang="pl-PL" sz="1200" b="0" dirty="0"/>
                    </a:p>
                  </a:txBody>
                  <a:tcPr marL="91455" marR="91455" marT="45734" marB="45734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/>
                        <a:t>20</a:t>
                      </a:r>
                      <a:endParaRPr lang="pl-PL" sz="1200" b="0" dirty="0"/>
                    </a:p>
                  </a:txBody>
                  <a:tcPr marL="91455" marR="91455" marT="45734" marB="45734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/>
                        <a:t>1</a:t>
                      </a:r>
                      <a:endParaRPr lang="pl-PL" sz="1200" b="0" dirty="0"/>
                    </a:p>
                  </a:txBody>
                  <a:tcPr marL="91455" marR="91455" marT="45734" marB="45734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/>
                        <a:t>1</a:t>
                      </a:r>
                      <a:endParaRPr lang="pl-PL" sz="1200" b="0" dirty="0"/>
                    </a:p>
                  </a:txBody>
                  <a:tcPr marL="91455" marR="91455" marT="45734" marB="45734" anchor="ctr" anchorCtr="1"/>
                </a:tc>
                <a:tc>
                  <a:txBody>
                    <a:bodyPr/>
                    <a:lstStyle/>
                    <a:p>
                      <a:pPr algn="ctr"/>
                      <a:endParaRPr lang="pl-PL" sz="1200" dirty="0"/>
                    </a:p>
                    <a:p>
                      <a:pPr algn="ctr"/>
                      <a:r>
                        <a:rPr lang="pl-PL" sz="1200" dirty="0"/>
                        <a:t>23               </a:t>
                      </a:r>
                      <a:endParaRPr lang="pl-PL" sz="800" dirty="0"/>
                    </a:p>
                    <a:p>
                      <a:pPr algn="ctr"/>
                      <a:endParaRPr lang="pl-PL" sz="1200" b="0" dirty="0"/>
                    </a:p>
                  </a:txBody>
                  <a:tcPr marL="91455" marR="91455" marT="45734" marB="45734" anchor="ctr" anchorCtr="1"/>
                </a:tc>
                <a:tc>
                  <a:txBody>
                    <a:bodyPr/>
                    <a:lstStyle/>
                    <a:p>
                      <a:pPr algn="ctr"/>
                      <a:endParaRPr lang="pl-PL" sz="1200" dirty="0"/>
                    </a:p>
                    <a:p>
                      <a:pPr algn="ctr"/>
                      <a:r>
                        <a:rPr lang="pl-PL" sz="1200" dirty="0"/>
                        <a:t>8</a:t>
                      </a:r>
                    </a:p>
                    <a:p>
                      <a:pPr algn="ctr"/>
                      <a:r>
                        <a:rPr lang="pl-PL" sz="1000" dirty="0"/>
                        <a:t>     </a:t>
                      </a:r>
                      <a:endParaRPr lang="pl-PL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91455" marR="91455" marT="45734" marB="45734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/>
                        <a:t>101</a:t>
                      </a:r>
                      <a:endParaRPr lang="pl-PL" sz="1200" dirty="0">
                        <a:solidFill>
                          <a:schemeClr val="tx1"/>
                        </a:solidFill>
                      </a:endParaRPr>
                    </a:p>
                  </a:txBody>
                  <a:tcPr marL="91455" marR="91455" marT="45734" marB="45734" anchor="ctr" anchorCtr="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0547">
                <a:tc>
                  <a:txBody>
                    <a:bodyPr/>
                    <a:lstStyle/>
                    <a:p>
                      <a:pPr algn="ctr"/>
                      <a:endParaRPr lang="pl-PL" sz="1200" dirty="0"/>
                    </a:p>
                  </a:txBody>
                  <a:tcPr marL="91455" marR="91455" marT="45734" marB="45734" anchor="ctr" anchorCtr="1"/>
                </a:tc>
                <a:tc>
                  <a:txBody>
                    <a:bodyPr/>
                    <a:lstStyle/>
                    <a:p>
                      <a:pPr algn="ctr"/>
                      <a:endParaRPr lang="pl-PL" sz="1200" dirty="0"/>
                    </a:p>
                  </a:txBody>
                  <a:tcPr marL="91455" marR="91455" marT="45734" marB="45734" anchor="ctr" anchorCtr="1"/>
                </a:tc>
                <a:tc>
                  <a:txBody>
                    <a:bodyPr/>
                    <a:lstStyle/>
                    <a:p>
                      <a:pPr algn="ctr"/>
                      <a:endParaRPr lang="pl-PL" sz="1200" dirty="0"/>
                    </a:p>
                  </a:txBody>
                  <a:tcPr marL="91455" marR="91455" marT="45734" marB="45734" anchor="ctr" anchorCtr="1"/>
                </a:tc>
                <a:tc>
                  <a:txBody>
                    <a:bodyPr/>
                    <a:lstStyle/>
                    <a:p>
                      <a:pPr algn="ctr"/>
                      <a:endParaRPr lang="pl-PL" sz="1200" dirty="0"/>
                    </a:p>
                  </a:txBody>
                  <a:tcPr marL="91455" marR="91455" marT="45734" marB="45734" anchor="ctr" anchorCtr="1"/>
                </a:tc>
                <a:tc>
                  <a:txBody>
                    <a:bodyPr/>
                    <a:lstStyle/>
                    <a:p>
                      <a:pPr algn="ctr"/>
                      <a:endParaRPr lang="pl-PL" sz="1200" dirty="0"/>
                    </a:p>
                  </a:txBody>
                  <a:tcPr marL="91455" marR="91455" marT="45734" marB="45734" anchor="ctr" anchorCtr="1"/>
                </a:tc>
                <a:tc>
                  <a:txBody>
                    <a:bodyPr/>
                    <a:lstStyle/>
                    <a:p>
                      <a:pPr algn="ctr"/>
                      <a:endParaRPr lang="pl-PL" sz="1200" dirty="0"/>
                    </a:p>
                  </a:txBody>
                  <a:tcPr marL="91455" marR="91455" marT="45734" marB="45734" anchor="ctr" anchorCtr="1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200" dirty="0"/>
                        <a:t>Razem  109 osób</a:t>
                      </a:r>
                      <a:endParaRPr lang="pl-PL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91455" marR="91455" marT="45734" marB="45734" anchor="ctr" anchorCtr="1"/>
                </a:tc>
                <a:tc hMerge="1">
                  <a:txBody>
                    <a:bodyPr/>
                    <a:lstStyle/>
                    <a:p>
                      <a:endParaRPr lang="pl-PL" sz="1200" dirty="0"/>
                    </a:p>
                  </a:txBody>
                  <a:tcPr marT="45726" marB="45726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Objaśnienie prostokątne zaokrąglone 4"/>
          <p:cNvSpPr/>
          <p:nvPr/>
        </p:nvSpPr>
        <p:spPr>
          <a:xfrm rot="5400000">
            <a:off x="10086131" y="2582141"/>
            <a:ext cx="878050" cy="2000264"/>
          </a:xfrm>
          <a:prstGeom prst="wedgeRoundRectCallout">
            <a:avLst>
              <a:gd name="adj1" fmla="val -11097"/>
              <a:gd name="adj2" fmla="val 54263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900" b="1" dirty="0">
                <a:solidFill>
                  <a:schemeClr val="tx1"/>
                </a:solidFill>
              </a:rPr>
              <a:t>Średni koszt kształcenia jednej osoby: 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900" b="1" dirty="0">
                <a:solidFill>
                  <a:schemeClr val="tx1"/>
                </a:solidFill>
              </a:rPr>
              <a:t>2.091,80 zł</a:t>
            </a:r>
          </a:p>
        </p:txBody>
      </p:sp>
      <p:sp>
        <p:nvSpPr>
          <p:cNvPr id="7" name="Symbol zastępczy numeru slajdu 1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r>
              <a:rPr lang="pl-PL" dirty="0"/>
              <a:t>16</a:t>
            </a:r>
          </a:p>
        </p:txBody>
      </p:sp>
    </p:spTree>
    <p:extLst>
      <p:ext uri="{BB962C8B-B14F-4D97-AF65-F5344CB8AC3E}">
        <p14:creationId xmlns:p14="http://schemas.microsoft.com/office/powerpoint/2010/main" val="635045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226539" y="479035"/>
            <a:ext cx="11738919" cy="6179684"/>
          </a:xfrm>
        </p:spPr>
        <p:txBody>
          <a:bodyPr>
            <a:normAutofit fontScale="25000" lnSpcReduction="20000"/>
          </a:bodyPr>
          <a:lstStyle/>
          <a:p>
            <a:pPr marL="0"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l-PL" sz="4400" dirty="0">
                <a:cs typeface="Times New Roman" pitchFamily="18" charset="0"/>
              </a:rPr>
              <a:t>W I półroczu 2022r. Urząd rozpoczął realizację  dwóch projektów pilotażowych „KIERUNEK PRACA” oraz  „VOUCHER ZATRUDNIENIOWY”.</a:t>
            </a:r>
            <a:endParaRPr lang="pl-PL" sz="4400" b="1" dirty="0">
              <a:cs typeface="Times New Roman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600"/>
              </a:spcBef>
              <a:buNone/>
            </a:pPr>
            <a:r>
              <a:rPr lang="pl-PL" sz="4400" b="1" u="sng" dirty="0">
                <a:cs typeface="Times New Roman" pitchFamily="18" charset="0"/>
              </a:rPr>
              <a:t>KIERUNEK PRACA</a:t>
            </a:r>
          </a:p>
          <a:p>
            <a:pPr marL="0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pl-PL" sz="4400" b="1" dirty="0">
                <a:cs typeface="Times New Roman" pitchFamily="18" charset="0"/>
              </a:rPr>
              <a:t>CEL PROJEKTU </a:t>
            </a:r>
            <a:r>
              <a:rPr lang="pl-PL" sz="4400" dirty="0">
                <a:cs typeface="Times New Roman" pitchFamily="18" charset="0"/>
              </a:rPr>
              <a:t>- zwiększenie zdolności do zatrudnienia wśród 15 osób bezrobotnych i poszukujących pracy mieszkających na terenach zagrożonych marginalizacją lub w miastach średnich tracących funkcje społeczno-gospodarcze oraz wsparcie pracodawców w tworzeniu dla nich nowych miejsc pracy,</a:t>
            </a:r>
          </a:p>
          <a:p>
            <a:pPr marL="0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pl-PL" sz="4400" b="1" dirty="0">
                <a:cs typeface="Times New Roman" pitchFamily="18" charset="0"/>
              </a:rPr>
              <a:t>REALIZATOR PROJEKTU: </a:t>
            </a:r>
            <a:r>
              <a:rPr lang="pl-PL" sz="4400" dirty="0">
                <a:cs typeface="Times New Roman" pitchFamily="18" charset="0"/>
              </a:rPr>
              <a:t>Powiatowy Urząd Pracy w Wałczu, w ramach  umowy zawartej z Ministerstwem Rodziny i Polityki Społecznej,</a:t>
            </a:r>
            <a:endParaRPr lang="pl-PL" sz="4400" b="1" dirty="0">
              <a:cs typeface="Times New Roman" pitchFamily="18" charset="0"/>
            </a:endParaRPr>
          </a:p>
          <a:p>
            <a:pPr marL="0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pl-PL" sz="4400" b="1" dirty="0">
                <a:cs typeface="Times New Roman" pitchFamily="18" charset="0"/>
              </a:rPr>
              <a:t>OKRES REALIZACJI </a:t>
            </a:r>
            <a:r>
              <a:rPr lang="pl-PL" sz="4400" dirty="0">
                <a:cs typeface="Times New Roman" pitchFamily="18" charset="0"/>
              </a:rPr>
              <a:t>- od 01.04.2022r. do 30.11.2023r.</a:t>
            </a:r>
          </a:p>
          <a:p>
            <a:pPr marL="0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pl-PL" sz="4400" b="1" dirty="0">
                <a:cs typeface="Times New Roman" pitchFamily="18" charset="0"/>
              </a:rPr>
              <a:t>BENEFICJENCI</a:t>
            </a:r>
            <a:r>
              <a:rPr lang="pl-PL" sz="4400" dirty="0">
                <a:cs typeface="Times New Roman" pitchFamily="18" charset="0"/>
              </a:rPr>
              <a:t> - osoby bezrobotne i poszukujące pracy zarejestrowane w PUP w Wałczu oraz pracodawcy i przedsiębiorcy prowadzący działalność gospodarczą na terenie powiatu wałeckiego,</a:t>
            </a:r>
          </a:p>
          <a:p>
            <a:pPr marL="0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pl-PL" sz="4400" b="1" dirty="0">
                <a:cs typeface="Times New Roman" pitchFamily="18" charset="0"/>
              </a:rPr>
              <a:t>FORMA WSPARCIA - </a:t>
            </a:r>
            <a:r>
              <a:rPr lang="pl-PL" sz="4400" dirty="0">
                <a:cs typeface="Times New Roman" pitchFamily="18" charset="0"/>
              </a:rPr>
              <a:t>staż adaptacyjny, w tym:</a:t>
            </a:r>
          </a:p>
          <a:p>
            <a:pPr marL="358775" indent="-358775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4400" dirty="0">
                <a:cs typeface="Times New Roman" pitchFamily="18" charset="0"/>
              </a:rPr>
              <a:t>        - staż na okres 3-6 m-</a:t>
            </a:r>
            <a:r>
              <a:rPr lang="pl-PL" sz="4400" dirty="0" err="1">
                <a:cs typeface="Times New Roman" pitchFamily="18" charset="0"/>
              </a:rPr>
              <a:t>cy</a:t>
            </a:r>
            <a:r>
              <a:rPr lang="pl-PL" sz="4400" dirty="0">
                <a:cs typeface="Times New Roman" pitchFamily="18" charset="0"/>
              </a:rPr>
              <a:t> (stypendium w wysokości 150% kwoty zasiłku dla bezrobotnego, refundacja kosztów opieki nad dzieckiem lub osobą zależną do 1.000,00zł./m-c, zwrot   kosztów przejazdu, dodatek dla opiekuna stażu do 700,00zł./m-c), </a:t>
            </a:r>
          </a:p>
          <a:p>
            <a:pPr marL="358775" indent="-358775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4400" dirty="0">
                <a:cs typeface="Times New Roman" pitchFamily="18" charset="0"/>
              </a:rPr>
              <a:t>        - szkolenie zawodowe w trakcie odbywania stażu dla 7 osób,   </a:t>
            </a:r>
          </a:p>
          <a:p>
            <a:pPr marL="358775" indent="-358775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4400" dirty="0">
                <a:cs typeface="Times New Roman" pitchFamily="18" charset="0"/>
              </a:rPr>
              <a:t>        - staż zawodowy na okres kolejnych 6 m-</a:t>
            </a:r>
            <a:r>
              <a:rPr lang="pl-PL" sz="4400" dirty="0" err="1">
                <a:cs typeface="Times New Roman" pitchFamily="18" charset="0"/>
              </a:rPr>
              <a:t>cy</a:t>
            </a:r>
            <a:r>
              <a:rPr lang="pl-PL" sz="4400" dirty="0">
                <a:cs typeface="Times New Roman" pitchFamily="18" charset="0"/>
              </a:rPr>
              <a:t> w formie zatrudnienia na podstawie umowy o pracę, w pełnym wymiarze czasu pracy (dodatek adaptacyjny dla stażysty wypłacany co drugi m-c w wysokości 400,00zł., refundacja kosztów opieki nad dzieckiem lub osobą zależną do 1.000,00zł./m-c, zwrot kosztów przejazdu),</a:t>
            </a:r>
          </a:p>
          <a:p>
            <a:pPr marL="358775" indent="-358775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4400" dirty="0">
                <a:cs typeface="Times New Roman" pitchFamily="18" charset="0"/>
              </a:rPr>
              <a:t>         - premia dla pracodawcy wypłacana w II transzach: I transza w wysokości 11.000,00zł. przyznawana po upływie 6 m-</a:t>
            </a:r>
            <a:r>
              <a:rPr lang="pl-PL" sz="4400" dirty="0" err="1">
                <a:cs typeface="Times New Roman" pitchFamily="18" charset="0"/>
              </a:rPr>
              <a:t>cy</a:t>
            </a:r>
            <a:r>
              <a:rPr lang="pl-PL" sz="4400" dirty="0">
                <a:cs typeface="Times New Roman" pitchFamily="18" charset="0"/>
              </a:rPr>
              <a:t> zatrudnienia, II transza w wysokości 3.000,00z zł. przekazana pracodawcy pod warunkiem kontynuowania zatrudnienia  przez pracownika przez kolejne co najmniej 3 m-ce.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l-PL" sz="4400" b="1" dirty="0">
                <a:cs typeface="Times New Roman" pitchFamily="18" charset="0"/>
              </a:rPr>
              <a:t>WARTOŚĆ PROJEKTU </a:t>
            </a:r>
            <a:r>
              <a:rPr lang="pl-PL" sz="4400" dirty="0">
                <a:cs typeface="Times New Roman" pitchFamily="18" charset="0"/>
              </a:rPr>
              <a:t>- 615.400,00zł.</a:t>
            </a:r>
            <a:r>
              <a:rPr lang="pl-PL" sz="4400" b="1" dirty="0">
                <a:cs typeface="Times New Roman" pitchFamily="18" charset="0"/>
              </a:rPr>
              <a:t>,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4400" b="1" dirty="0">
                <a:cs typeface="Times New Roman" pitchFamily="18" charset="0"/>
              </a:rPr>
              <a:t>	</a:t>
            </a:r>
            <a:r>
              <a:rPr lang="pl-PL" sz="4400" dirty="0">
                <a:cs typeface="Times New Roman" pitchFamily="18" charset="0"/>
              </a:rPr>
              <a:t>W ramach powyższego projektu w terminie naboru  tj. </a:t>
            </a:r>
            <a:r>
              <a:rPr lang="pl-PL" sz="4400" dirty="0"/>
              <a:t>04.04.2022r.-06.05.2022r. , 21.06.2022r.-24.06.2022r. wnioski złożyło 15 pracodawców i przedsiębiorców. Z 13 podmiotami zostały zawarte umowy na organizację miejsca odbywania stażu adaptacyjnego. W okresie od 17.05.2022r. do 30.06.2022r. staż podjęło 15 osób bezrobotnych, w tym 9 mężczyzn i 6 kobiet w następujących zawodach: sprzedawca, magazynier, lakiernik proszkowy, pracownik budowlany, asystent prawny, robotnik gospodarczy, pracownik obsługi biura, opiekun klienta, specjalista ds. marketingu i handlu, pracownik produkcji drzewnej, monter konstrukcji stalowych</a:t>
            </a:r>
            <a:endParaRPr lang="pl-PL" sz="4400" b="1" dirty="0">
              <a:cs typeface="Times New Roman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600"/>
              </a:spcBef>
              <a:buNone/>
            </a:pPr>
            <a:r>
              <a:rPr lang="pl-PL" sz="4400" b="1" u="sng" dirty="0">
                <a:cs typeface="Times New Roman" pitchFamily="18" charset="0"/>
              </a:rPr>
              <a:t>VOUCHER ZATRUDNIENIOWY</a:t>
            </a:r>
            <a:endParaRPr lang="pl-PL" sz="4400" u="sng" dirty="0">
              <a:cs typeface="Times New Roman" pitchFamily="18" charset="0"/>
            </a:endParaRPr>
          </a:p>
          <a:p>
            <a:pPr marL="0"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l-PL" sz="4400" b="1" dirty="0">
                <a:cs typeface="Times New Roman" pitchFamily="18" charset="0"/>
              </a:rPr>
              <a:t>CEL PROJEKTU </a:t>
            </a:r>
            <a:r>
              <a:rPr lang="pl-PL" sz="4400" dirty="0">
                <a:cs typeface="Times New Roman" pitchFamily="18" charset="0"/>
              </a:rPr>
              <a:t>- wsparcie 10 pracodawców z terenu powiatu wałeckiego w procesie zatrudnienia pracowników mieszkających na terenach zagrożonych marginalizacją lub w miastach średnich tracących funkcje społeczno-gospodarcze,</a:t>
            </a:r>
          </a:p>
          <a:p>
            <a:pPr marL="0"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l-PL" sz="4400" b="1" dirty="0">
                <a:cs typeface="Times New Roman" pitchFamily="18" charset="0"/>
              </a:rPr>
              <a:t>REALIZATOR PROJEKTU </a:t>
            </a:r>
            <a:r>
              <a:rPr lang="pl-PL" sz="4400" dirty="0">
                <a:cs typeface="Times New Roman" pitchFamily="18" charset="0"/>
              </a:rPr>
              <a:t>- Powiatowy Urząd Pracy  w Wałczu w partnerstwie z WUP w Szczecinie,</a:t>
            </a:r>
          </a:p>
          <a:p>
            <a:pPr marL="0"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l-PL" sz="4400" b="1" dirty="0">
                <a:cs typeface="Times New Roman" pitchFamily="18" charset="0"/>
              </a:rPr>
              <a:t>OKRES REALIZACJI </a:t>
            </a:r>
            <a:r>
              <a:rPr lang="pl-PL" sz="4400" dirty="0">
                <a:cs typeface="Times New Roman" pitchFamily="18" charset="0"/>
              </a:rPr>
              <a:t>- od 01.03.2022 r. do 31.07.2023 r.,</a:t>
            </a:r>
          </a:p>
          <a:p>
            <a:pPr marL="0"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l-PL" sz="4400" b="1" dirty="0">
                <a:cs typeface="Times New Roman" pitchFamily="18" charset="0"/>
              </a:rPr>
              <a:t>BENEFICJENCI</a:t>
            </a:r>
            <a:r>
              <a:rPr lang="pl-PL" sz="4400" dirty="0">
                <a:cs typeface="Times New Roman" pitchFamily="18" charset="0"/>
              </a:rPr>
              <a:t> - pracodawcy prowadzący działalność gospodarczą na terenie powiatu wałeckiego,</a:t>
            </a:r>
          </a:p>
          <a:p>
            <a:pPr marL="0"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l-PL" sz="4400" b="1" dirty="0">
                <a:cs typeface="Times New Roman" pitchFamily="18" charset="0"/>
              </a:rPr>
              <a:t>FORMA WSPARCIA-VOUCHER </a:t>
            </a:r>
            <a:r>
              <a:rPr lang="pl-PL" sz="4400" dirty="0">
                <a:cs typeface="Times New Roman" pitchFamily="18" charset="0"/>
              </a:rPr>
              <a:t>w wysokości 30.000,00zł. płatny w II transzach (I-18.000,00zł., II-12.000,00zł.) pod warunkiem zatrudnienia skierowanej przez PUP osoby bezrobotnej na podstawie umowy o pracę, w pełnym wymiarze czasu pracy, na okres minimum 12 m-</a:t>
            </a:r>
            <a:r>
              <a:rPr lang="pl-PL" sz="4400" dirty="0" err="1">
                <a:cs typeface="Times New Roman" pitchFamily="18" charset="0"/>
              </a:rPr>
              <a:t>cy</a:t>
            </a:r>
            <a:r>
              <a:rPr lang="pl-PL" sz="4400" dirty="0">
                <a:cs typeface="Times New Roman" pitchFamily="18" charset="0"/>
              </a:rPr>
              <a:t>  z przeznaczeniem na sfinansowanie kosztów utworzenia miejsca pracy i przygotowania nowego pracownika do pracy,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l-PL" sz="4400" b="1" dirty="0">
                <a:cs typeface="Times New Roman" pitchFamily="18" charset="0"/>
              </a:rPr>
              <a:t>WARTOŚĆ PROJEKTU </a:t>
            </a:r>
            <a:r>
              <a:rPr lang="pl-PL" sz="4400" dirty="0">
                <a:cs typeface="Times New Roman" pitchFamily="18" charset="0"/>
              </a:rPr>
              <a:t>- 325.000,00zł.</a:t>
            </a:r>
          </a:p>
          <a:p>
            <a:pPr marL="230400" indent="-23040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4400" dirty="0">
                <a:cs typeface="Times New Roman" pitchFamily="18" charset="0"/>
              </a:rPr>
              <a:t>       W ramach powyższego projektu w terminie naboru  od </a:t>
            </a:r>
            <a:r>
              <a:rPr lang="pl-PL" sz="4400" dirty="0"/>
              <a:t>06.04.2022r.do 15.04.2022r. wnioski złożyło 11 pracodawców, w tym z 8 spośród nich zostały podpisane umowy o przyznaniu Vouchera Zatrudnieniowego. Zatrudnienie uzyskało 10 osób bezrobotnych, w tym 9 kobiet i 1 mężczyzna w następujących zawodach: sprzedawca, stylistka paznokci, pomoc kuchenna, kelner/pomoc kuchenna, nauczyciel przedszkola, pracownik biurowy-statystyk. Wszyscy pracodawcy otrzymali I transzę vouchera w wysokości 18.000,00zł. dla każdego z nich oraz jeden także II transzę w kwocie 12.000,00zł.</a:t>
            </a:r>
          </a:p>
          <a:p>
            <a:pPr marL="0" indent="0">
              <a:buNone/>
            </a:pPr>
            <a:endParaRPr lang="pl-PL" sz="4000" dirty="0"/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endParaRPr lang="pl-PL" sz="4800" dirty="0"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pl-PL" dirty="0">
                <a:latin typeface="Times New Roman" pitchFamily="18" charset="0"/>
                <a:cs typeface="Times New Roman" pitchFamily="18" charset="0"/>
              </a:rPr>
              <a:t>                                                   </a:t>
            </a: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98389" y="103148"/>
            <a:ext cx="11195221" cy="307777"/>
          </a:xfrm>
          <a:prstGeom prst="rect">
            <a:avLst/>
          </a:prstGeom>
          <a:solidFill>
            <a:srgbClr val="C0C0C0"/>
          </a:solidFill>
          <a:ln>
            <a:solidFill>
              <a:srgbClr val="C0C0C0"/>
            </a:solidFill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pl-PL" sz="14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PROJEKTY  </a:t>
            </a:r>
            <a:r>
              <a:rPr lang="pl-PL" sz="1400" b="1" dirty="0">
                <a:latin typeface="Times New Roman" pitchFamily="18" charset="0"/>
                <a:cs typeface="Times New Roman" pitchFamily="18" charset="0"/>
              </a:rPr>
              <a:t>PILOTAŻOWE</a:t>
            </a:r>
            <a:r>
              <a:rPr lang="pl-PL" sz="14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" name="Prostokąt 1"/>
          <p:cNvSpPr/>
          <p:nvPr/>
        </p:nvSpPr>
        <p:spPr>
          <a:xfrm>
            <a:off x="11553743" y="6128951"/>
            <a:ext cx="638257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dirty="0">
                <a:solidFill>
                  <a:schemeClr val="tx1"/>
                </a:solidFill>
              </a:rPr>
              <a:t>17</a:t>
            </a:r>
          </a:p>
        </p:txBody>
      </p:sp>
    </p:spTree>
    <p:extLst>
      <p:ext uri="{BB962C8B-B14F-4D97-AF65-F5344CB8AC3E}">
        <p14:creationId xmlns:p14="http://schemas.microsoft.com/office/powerpoint/2010/main" val="10395833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173621"/>
            <a:ext cx="12192000" cy="1040803"/>
          </a:xfr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pl-PL" sz="2800" b="1" dirty="0"/>
              <a:t>LIMIT ŚRODKÓW FUNDUSZU PRACY NA 2022 ROK</a:t>
            </a:r>
            <a:br>
              <a:rPr lang="pl-PL" sz="2800" b="1" dirty="0"/>
            </a:br>
            <a:r>
              <a:rPr lang="pl-PL" sz="2800" b="1" dirty="0">
                <a:solidFill>
                  <a:srgbClr val="FF0000"/>
                </a:solidFill>
              </a:rPr>
              <a:t>7.130.983,00 zł.,  w tym:</a:t>
            </a:r>
            <a:endParaRPr lang="pl-PL" sz="2800" dirty="0">
              <a:solidFill>
                <a:srgbClr val="FF0000"/>
              </a:solidFill>
            </a:endParaRP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0987702"/>
              </p:ext>
            </p:extLst>
          </p:nvPr>
        </p:nvGraphicFramePr>
        <p:xfrm>
          <a:off x="0" y="1268760"/>
          <a:ext cx="12192000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Schemat blokowy: opóźnienie 2"/>
          <p:cNvSpPr/>
          <p:nvPr/>
        </p:nvSpPr>
        <p:spPr>
          <a:xfrm>
            <a:off x="0" y="1268760"/>
            <a:ext cx="2735627" cy="2160240"/>
          </a:xfrm>
          <a:prstGeom prst="flowChartDelay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200" b="1" dirty="0"/>
              <a:t>1.</a:t>
            </a:r>
            <a:r>
              <a:rPr lang="pl-PL" b="1" dirty="0"/>
              <a:t> </a:t>
            </a:r>
            <a:r>
              <a:rPr lang="pl-PL" sz="1200" dirty="0"/>
              <a:t>Programy na rzecz promocji zatrudnienia, łagodzenia skutków bezrobocia i aktywizacji zawodowej</a:t>
            </a:r>
          </a:p>
        </p:txBody>
      </p:sp>
      <p:sp>
        <p:nvSpPr>
          <p:cNvPr id="5" name="Schemat blokowy: opóźnienie 4"/>
          <p:cNvSpPr/>
          <p:nvPr/>
        </p:nvSpPr>
        <p:spPr>
          <a:xfrm>
            <a:off x="0" y="5661248"/>
            <a:ext cx="1867989" cy="1008112"/>
          </a:xfrm>
          <a:prstGeom prst="flowChartDelay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b="1" dirty="0"/>
              <a:t>4. </a:t>
            </a:r>
            <a:r>
              <a:rPr lang="pl-PL" sz="1100" b="1" dirty="0"/>
              <a:t>Tarcza antykryzysowa</a:t>
            </a:r>
          </a:p>
        </p:txBody>
      </p:sp>
      <p:sp>
        <p:nvSpPr>
          <p:cNvPr id="6" name="Schemat blokowy: opóźnienie 5"/>
          <p:cNvSpPr/>
          <p:nvPr/>
        </p:nvSpPr>
        <p:spPr>
          <a:xfrm>
            <a:off x="0" y="3501008"/>
            <a:ext cx="1871531" cy="720080"/>
          </a:xfrm>
          <a:prstGeom prst="flowChartDelay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b="1" dirty="0"/>
              <a:t>2.</a:t>
            </a:r>
          </a:p>
        </p:txBody>
      </p:sp>
      <p:sp>
        <p:nvSpPr>
          <p:cNvPr id="7" name="Schemat blokowy: opóźnienie 6"/>
          <p:cNvSpPr/>
          <p:nvPr/>
        </p:nvSpPr>
        <p:spPr>
          <a:xfrm>
            <a:off x="0" y="4293096"/>
            <a:ext cx="1867989" cy="1296144"/>
          </a:xfrm>
          <a:prstGeom prst="flowChartDelay">
            <a:avLst/>
          </a:prstGeom>
          <a:solidFill>
            <a:schemeClr val="accent6">
              <a:lumMod val="75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b="1" dirty="0"/>
              <a:t>3. </a:t>
            </a:r>
            <a:r>
              <a:rPr lang="pl-PL" sz="1200" b="1" dirty="0"/>
              <a:t>Programy pilotażowe</a:t>
            </a:r>
          </a:p>
        </p:txBody>
      </p:sp>
      <p:sp>
        <p:nvSpPr>
          <p:cNvPr id="8" name="Symbol zastępczy numeru slajdu 1"/>
          <p:cNvSpPr>
            <a:spLocks noGrp="1"/>
          </p:cNvSpPr>
          <p:nvPr>
            <p:ph type="sldNum" sz="quarter" idx="12"/>
          </p:nvPr>
        </p:nvSpPr>
        <p:spPr>
          <a:xfrm>
            <a:off x="9319901" y="6541133"/>
            <a:ext cx="2743200" cy="365125"/>
          </a:xfrm>
        </p:spPr>
        <p:txBody>
          <a:bodyPr/>
          <a:lstStyle/>
          <a:p>
            <a:r>
              <a:rPr lang="pl-PL" dirty="0"/>
              <a:t>18</a:t>
            </a:r>
          </a:p>
        </p:txBody>
      </p:sp>
    </p:spTree>
    <p:extLst>
      <p:ext uri="{BB962C8B-B14F-4D97-AF65-F5344CB8AC3E}">
        <p14:creationId xmlns:p14="http://schemas.microsoft.com/office/powerpoint/2010/main" val="34012845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420131825"/>
              </p:ext>
            </p:extLst>
          </p:nvPr>
        </p:nvGraphicFramePr>
        <p:xfrm>
          <a:off x="726394" y="858079"/>
          <a:ext cx="9947304" cy="58126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Prostokąt 3"/>
          <p:cNvSpPr/>
          <p:nvPr/>
        </p:nvSpPr>
        <p:spPr>
          <a:xfrm>
            <a:off x="500744" y="63459"/>
            <a:ext cx="11353800" cy="646331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pl-PL" sz="2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AKTYWIZACJA ZAWODOWA OSÓB BEZROBOTNYCH W I PÓŁROCZU 2022 ROKU </a:t>
            </a:r>
          </a:p>
          <a:p>
            <a:pPr algn="ctr"/>
            <a:r>
              <a:rPr lang="pl-PL" sz="1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(w tym udział osób bezrobotnych, które kontynuowały aktywizację zawodową rozpoczętą w 2021 roku)</a:t>
            </a: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32B36-1EBD-44DC-B11E-03CA895CEB83}" type="slidenum">
              <a:rPr lang="pl-PL" smtClean="0"/>
              <a:pPr/>
              <a:t>19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565353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2829" y="177801"/>
            <a:ext cx="5137399" cy="952500"/>
          </a:xfr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pl-PL" sz="2000" b="1" dirty="0">
                <a:latin typeface="+mn-lt"/>
              </a:rPr>
              <a:t>LUDNOŚĆ - ZMIANY W LICZBIE LUDNOŚCI</a:t>
            </a:r>
            <a:br>
              <a:rPr lang="pl-PL" sz="2000" b="1" dirty="0">
                <a:latin typeface="+mn-lt"/>
              </a:rPr>
            </a:br>
            <a:r>
              <a:rPr lang="pl-PL" sz="2000" b="1" dirty="0">
                <a:latin typeface="+mn-lt"/>
              </a:rPr>
              <a:t> W POSZCZEGÓLNYCH </a:t>
            </a:r>
            <a:br>
              <a:rPr lang="pl-PL" sz="2000" b="1" dirty="0">
                <a:latin typeface="+mn-lt"/>
              </a:rPr>
            </a:br>
            <a:r>
              <a:rPr lang="pl-PL" sz="2000" b="1" dirty="0">
                <a:latin typeface="+mn-lt"/>
              </a:rPr>
              <a:t>GMINACH POWIATU WAŁECKIEGO</a:t>
            </a:r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5946542"/>
              </p:ext>
            </p:extLst>
          </p:nvPr>
        </p:nvGraphicFramePr>
        <p:xfrm>
          <a:off x="5434222" y="177801"/>
          <a:ext cx="6716664" cy="5820228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17082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62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62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57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01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4555">
                <a:tc rowSpan="2">
                  <a:txBody>
                    <a:bodyPr/>
                    <a:lstStyle/>
                    <a:p>
                      <a:pPr marR="36195"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pl-PL" sz="1400" b="1" dirty="0">
                          <a:effectLst/>
                        </a:rPr>
                        <a:t>Gminy powiatu wałeckiego</a:t>
                      </a:r>
                      <a:endParaRPr lang="pl-PL" sz="14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R="36195"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pl-PL" sz="1400" b="1" dirty="0">
                          <a:effectLst/>
                        </a:rPr>
                        <a:t>Liczba mieszkańców</a:t>
                      </a:r>
                      <a:endParaRPr lang="pl-PL" sz="14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R="36195"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pl-PL" sz="1400" b="1" dirty="0">
                          <a:effectLst/>
                        </a:rPr>
                        <a:t>spadek</a:t>
                      </a:r>
                      <a:endParaRPr lang="pl-PL" sz="14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8695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/>
                        <a:t>2020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/>
                        <a:t>2021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pl-PL" sz="1400" b="1" dirty="0">
                          <a:effectLst/>
                        </a:rPr>
                        <a:t>ilościowy</a:t>
                      </a:r>
                      <a:endParaRPr lang="pl-PL" sz="14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pl-PL" sz="1400" b="1" dirty="0">
                          <a:effectLst/>
                        </a:rPr>
                        <a:t>%</a:t>
                      </a:r>
                      <a:endParaRPr lang="pl-PL" sz="14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6163">
                <a:tc>
                  <a:txBody>
                    <a:bodyPr/>
                    <a:lstStyle/>
                    <a:p>
                      <a:pPr marR="36195"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pl-PL" sz="1400" dirty="0">
                          <a:effectLst/>
                        </a:rPr>
                        <a:t>Człopa</a:t>
                      </a:r>
                      <a:endParaRPr lang="pl-PL" sz="14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/>
                        <a:t>4871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/>
                        <a:t>4868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pl-PL" sz="14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pl-PL" sz="14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0,06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6163">
                <a:tc>
                  <a:txBody>
                    <a:bodyPr/>
                    <a:lstStyle/>
                    <a:p>
                      <a:pPr marR="36195"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pl-PL" sz="1400" dirty="0">
                          <a:effectLst/>
                        </a:rPr>
                        <a:t>Mirosławiec</a:t>
                      </a:r>
                      <a:endParaRPr lang="pl-PL" sz="14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/>
                        <a:t>5352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/>
                        <a:t>5277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pl-PL" sz="14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75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pl-PL" sz="14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1,4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6163">
                <a:tc>
                  <a:txBody>
                    <a:bodyPr/>
                    <a:lstStyle/>
                    <a:p>
                      <a:pPr marR="36195"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pl-PL" sz="1400" dirty="0">
                          <a:effectLst/>
                        </a:rPr>
                        <a:t>Tuczno</a:t>
                      </a:r>
                      <a:endParaRPr lang="pl-PL" sz="14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/>
                        <a:t>4871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/>
                        <a:t>4820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pl-PL" sz="14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51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pl-PL" sz="14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6163">
                <a:tc>
                  <a:txBody>
                    <a:bodyPr/>
                    <a:lstStyle/>
                    <a:p>
                      <a:pPr marR="36195"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pl-PL" sz="1400" dirty="0">
                          <a:effectLst/>
                        </a:rPr>
                        <a:t>g. Wałcz</a:t>
                      </a:r>
                      <a:endParaRPr lang="pl-PL" sz="14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/>
                        <a:t>12664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/>
                        <a:t>12616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pl-PL" sz="14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48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pl-PL" sz="14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0,4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06163">
                <a:tc>
                  <a:txBody>
                    <a:bodyPr/>
                    <a:lstStyle/>
                    <a:p>
                      <a:pPr marR="36195"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pl-PL" sz="1400" dirty="0">
                          <a:effectLst/>
                        </a:rPr>
                        <a:t>m. Wałcz</a:t>
                      </a:r>
                      <a:endParaRPr lang="pl-PL" sz="14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/>
                        <a:t>24949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/>
                        <a:t>24687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pl-PL" sz="14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262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pl-PL" sz="14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1,1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06163">
                <a:tc>
                  <a:txBody>
                    <a:bodyPr/>
                    <a:lstStyle/>
                    <a:p>
                      <a:pPr marR="36195"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pl-PL" sz="1400" b="1" dirty="0">
                          <a:effectLst/>
                        </a:rPr>
                        <a:t>POWIAT</a:t>
                      </a:r>
                      <a:endParaRPr lang="pl-PL" sz="14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/>
                        <a:t>52707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/>
                        <a:t>52268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pl-PL" sz="14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439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pl-PL" sz="14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0,8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51527" y="1291195"/>
            <a:ext cx="5069160" cy="4775200"/>
          </a:xfrm>
        </p:spPr>
        <p:txBody>
          <a:bodyPr>
            <a:normAutofit fontScale="77500" lnSpcReduction="20000"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sz="1700" dirty="0"/>
              <a:t>Na koniec 2021 roku liczba mieszkańców powiatu wałeckiego wynosiła 52 268 osób, w tym 61% stanowiła ludność miejska (31 859), 39% zamieszkali na wsi (20 409) a ponad połowę 51,3% (26 830) stanowiły kobiety,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sz="1700" dirty="0"/>
              <a:t>w porównaniu do analogicznego okresu 2020 roku ludność powiatu zmniejszyła się o 439 osób (52 707), tj. o 0,8%,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sz="1700" dirty="0"/>
              <a:t>najwięcej osób zamieszkuje w Wałczu – 24 687 osób, co stanowi prawie połowę ogólnej liczby mieszkańców powiatu, tj. 47,2%. Najmniejszymi gminami powiatu pod względem liczby mieszkańców są gminy Tuczno – 4820 osób (9,2%) oraz Człopa – 4868 osób (9,3%),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sz="1700" dirty="0"/>
              <a:t>w podziale na gminy powiatu wałeckiego największy spadek ludności odnotowany został w mieście Wałczu o 262 osoby,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sz="1700" dirty="0"/>
              <a:t>struktura ludności wg płci od lat się nie zmienia. W ogólnej liczbie ludności przeważają kobiety. Od 2018 roku niezmienny jest również współczynnik feminizacji określający liczbę kobiet przypadającą na 100 mężczyzn, który na koniec 2021 r. wyniósł 105,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sz="1700" dirty="0"/>
              <a:t>ludność powiatu wałeckiego staje się starsza z każdym rokiem. Na koniec 2021 roku liczba osób w wieku 65 lat i powyżej wynosiła 9812, stanowiąc 18,8% ogółu ludności powiatu i w porównaniu do 2020 roku wzrosła o 282 osoby (9530 osób) tj. o 3%. Zmiany w strukturze ludności wg wieku oznaczają istotne wyzwania dla systemu zabezpieczenia społecznego. Starzenie się ludności oznacza konieczność zwiększenia transferów społecznych na rzecz tej grupy (wypłaty emerytur, rent, usług zdrowotnych i opiekuńczych). Niski poziom dzietności i wysoki poziom tzw. emigracji zarobkowej powodują, że perspektywy rozwoju demograficznego nie są korzystne zarówno z punktu widzenia rynku pracy jak i systemu zabezpieczenia  społecznego. </a:t>
            </a:r>
            <a:endParaRPr lang="pl-PL" dirty="0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>
          <a:xfrm>
            <a:off x="8534400" y="6301921"/>
            <a:ext cx="2743200" cy="365125"/>
          </a:xfrm>
        </p:spPr>
        <p:txBody>
          <a:bodyPr/>
          <a:lstStyle/>
          <a:p>
            <a:fld id="{D0E32B36-1EBD-44DC-B11E-03CA895CEB83}" type="slidenum">
              <a:rPr lang="pl-PL" smtClean="0"/>
              <a:pPr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962868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09208" y="195842"/>
            <a:ext cx="5131913" cy="744196"/>
          </a:xfr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pl-PL" sz="2000" b="1" dirty="0">
                <a:latin typeface="+mn-lt"/>
              </a:rPr>
              <a:t>LUDNOŚĆ W POWIECIE WAŁECKIM </a:t>
            </a:r>
            <a:br>
              <a:rPr lang="pl-PL" sz="2000" b="1" dirty="0">
                <a:latin typeface="+mn-lt"/>
              </a:rPr>
            </a:br>
            <a:r>
              <a:rPr lang="pl-PL" sz="2000" b="1" dirty="0">
                <a:latin typeface="+mn-lt"/>
              </a:rPr>
              <a:t>WG KATEGORII EKONOMICZNYCH</a:t>
            </a:r>
            <a:endParaRPr lang="pl-PL" sz="2000" dirty="0">
              <a:latin typeface="+mn-lt"/>
            </a:endParaRPr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7876979"/>
              </p:ext>
            </p:extLst>
          </p:nvPr>
        </p:nvGraphicFramePr>
        <p:xfrm>
          <a:off x="5588950" y="76200"/>
          <a:ext cx="6603050" cy="6645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36237" y="1105508"/>
            <a:ext cx="5418033" cy="5433404"/>
          </a:xfrm>
        </p:spPr>
        <p:txBody>
          <a:bodyPr>
            <a:normAutofit fontScale="47500" lnSpcReduction="20000"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sz="2700" dirty="0"/>
              <a:t>Według danych GUS na koniec 2021 roku w ogólnej liczbie mieszkańców powiatu 60% (31379 osób) stanowiły osoby w wieku produkcyjnym,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sz="2700" dirty="0"/>
              <a:t>spadek liczby osób w wieku przedprodukcyjnym i produkcyjnym oraz wzrost ludności w wieku poprodukcyjnym utrzymuje się od 2017 roku,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sz="2700" dirty="0"/>
              <a:t>rośnie wskaźnik obciążenia demograficznego, wyrażony zwiększającą się liczbą osób w wieku poprodukcyjnym przypadającą na 100 osób                 w wieku produkcyjnym. W latach 2017-2021 wartość tego wskaźnika                w powiecie wałeckim wzrosła z 32% do 37,8%,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pl-PL" sz="2400" dirty="0"/>
          </a:p>
          <a:p>
            <a:pPr algn="just"/>
            <a:endParaRPr lang="pl-PL" sz="2400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pl-PL" sz="2400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pl-PL" sz="2400" dirty="0"/>
          </a:p>
          <a:p>
            <a:pPr algn="just"/>
            <a:endParaRPr lang="pl-PL" sz="2400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sz="2700" dirty="0"/>
              <a:t>na podstawie aktualnej prognozy demograficznej można wnioskować,                           że w kolejnych latach liczba ludności w wieku produkcyjnym w dalszym ciągu systematycznie będzie malała a także wystąpi spadek ludności w wieku mobilnym, co będzie skutkowało dalszym wzrostem liczby ludności w wieku poprodukcyjnym,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sz="2700" dirty="0"/>
              <a:t>wg danych GUS na koniec 2021 roku powiat wałecki charakteryzował się ujemnym wskaźnikiem przyrostu naturalnego. Na 1000 mieszkańców powiatu wskaźnik w tym okresie wynosił minus 4,31</a:t>
            </a:r>
            <a:r>
              <a:rPr lang="pl-PL" sz="2700" dirty="0">
                <a:latin typeface="Raavi" panose="020B0502040204020203" pitchFamily="34" charset="0"/>
                <a:cs typeface="Raavi" panose="020B0502040204020203" pitchFamily="34" charset="0"/>
              </a:rPr>
              <a:t>% </a:t>
            </a:r>
            <a:r>
              <a:rPr lang="pl-PL" sz="2700" dirty="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pl-PL" sz="2700" dirty="0">
                <a:cs typeface="Raavi" panose="020B0502040204020203" pitchFamily="34" charset="0"/>
              </a:rPr>
              <a:t> w analogicznym okresie 2020 </a:t>
            </a:r>
            <a:r>
              <a:rPr lang="pl-PL" sz="2700" dirty="0"/>
              <a:t>kształtował się na poziomie minus 4,8</a:t>
            </a:r>
            <a:r>
              <a:rPr lang="pl-PL" sz="2700" dirty="0">
                <a:latin typeface="Raavi" panose="020B0502040204020203" pitchFamily="34" charset="0"/>
                <a:cs typeface="Raavi" panose="020B0502040204020203" pitchFamily="34" charset="0"/>
              </a:rPr>
              <a:t> %</a:t>
            </a:r>
            <a:r>
              <a:rPr lang="pl-PL" sz="2700" dirty="0"/>
              <a:t>,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sz="2700" dirty="0"/>
              <a:t>zgodnie z danymi GUS liczba pracujących na koniec 2020 roku w powiecie wałeckim wynosiła 10 244 osoby, co stanowiło 19,4% ogółu mieszkańców. W porównaniu do końca 2019 roku zmniejszyła się ona o 102 osoby, tj. o 1%. Na koniec grudnia 2020 roku przeciętne miesięczne wynagrodzenie brutto wynosiło 4678,73 zł i było niższe od przeciętnego wynagrodzenia w województwie zachodniopomorskim (5099,49 zł) o 420,76 zł oraz w kraju (5523,32 zł) o 844,59 zł.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pl-PL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pl-PL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pl-PL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pl-PL" dirty="0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32B36-1EBD-44DC-B11E-03CA895CEB83}" type="slidenum">
              <a:rPr lang="pl-PL" smtClean="0"/>
              <a:pPr/>
              <a:t>3</a:t>
            </a:fld>
            <a:endParaRPr lang="pl-PL"/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4740057"/>
              </p:ext>
            </p:extLst>
          </p:nvPr>
        </p:nvGraphicFramePr>
        <p:xfrm>
          <a:off x="376015" y="2589375"/>
          <a:ext cx="4965107" cy="1136591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17182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09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95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618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955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2504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41001">
                <a:tc>
                  <a:txBody>
                    <a:bodyPr/>
                    <a:lstStyle/>
                    <a:p>
                      <a:pPr algn="ctr"/>
                      <a:r>
                        <a:rPr lang="pl-PL" sz="1300" dirty="0"/>
                        <a:t>lata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dirty="0"/>
                        <a:t>2017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dirty="0"/>
                        <a:t>2018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dirty="0"/>
                        <a:t>2019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dirty="0"/>
                        <a:t>2020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dirty="0"/>
                        <a:t>2021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559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300" dirty="0"/>
                        <a:t>wskaźnik obciążenia demograficznego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dirty="0"/>
                        <a:t>32,0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dirty="0"/>
                        <a:t>33,6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dirty="0"/>
                        <a:t>35,2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dirty="0"/>
                        <a:t>36,5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dirty="0"/>
                        <a:t>37,8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08388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745221" y="36957"/>
            <a:ext cx="6305264" cy="513443"/>
          </a:xfrm>
          <a:solidFill>
            <a:schemeClr val="accent6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pl-PL" sz="2000" b="1" dirty="0">
                <a:latin typeface="+mn-lt"/>
              </a:rPr>
              <a:t>PRZEDSIĘBIORCY I PRACODAWCY</a:t>
            </a:r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5354228"/>
              </p:ext>
            </p:extLst>
          </p:nvPr>
        </p:nvGraphicFramePr>
        <p:xfrm>
          <a:off x="5758543" y="670217"/>
          <a:ext cx="6310084" cy="2627737"/>
        </p:xfrm>
        <a:graphic>
          <a:graphicData uri="http://schemas.openxmlformats.org/drawingml/2006/table">
            <a:tbl>
              <a:tblPr firstRow="1" firstCol="1" bandRow="1">
                <a:tableStyleId>{16D9F66E-5EB9-4882-86FB-DCBF35E3C3E4}</a:tableStyleId>
              </a:tblPr>
              <a:tblGrid>
                <a:gridCol w="20694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08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1812">
                  <a:extLst>
                    <a:ext uri="{9D8B030D-6E8A-4147-A177-3AD203B41FA5}">
                      <a16:colId xmlns:a16="http://schemas.microsoft.com/office/drawing/2014/main" val="1516887996"/>
                    </a:ext>
                  </a:extLst>
                </a:gridCol>
                <a:gridCol w="11230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4904">
                  <a:extLst>
                    <a:ext uri="{9D8B030D-6E8A-4147-A177-3AD203B41FA5}">
                      <a16:colId xmlns:a16="http://schemas.microsoft.com/office/drawing/2014/main" val="169154869"/>
                    </a:ext>
                  </a:extLst>
                </a:gridCol>
              </a:tblGrid>
              <a:tr h="329351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Lokalizacja</a:t>
                      </a:r>
                      <a:endParaRPr lang="pl-PL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Liczba podmiotów gospodarczych </a:t>
                      </a: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Wzrost liczby podmiotów gospodarczych </a:t>
                      </a:r>
                      <a:endParaRPr lang="pl-PL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Udział procentowy do ogółu </a:t>
                      </a:r>
                      <a:r>
                        <a:rPr lang="pl-PL" sz="1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podm</a:t>
                      </a:r>
                      <a:r>
                        <a:rPr lang="pl-PL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gospodarczych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(wg stanu na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31.03.2022 r.)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9351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stan na 31.03.2021 r.</a:t>
                      </a: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stan na 31.03.2022 r.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1333870"/>
                  </a:ext>
                </a:extLst>
              </a:tr>
              <a:tr h="32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Człopa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376</a:t>
                      </a: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Mirosławiec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501</a:t>
                      </a: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511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Tuczno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417</a:t>
                      </a: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Gmina Wałcz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1147</a:t>
                      </a: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1166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19,7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37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Miasto Wałcz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3367</a:t>
                      </a: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3421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</a:t>
                      </a: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57,9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RAZEM POWIAT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5808</a:t>
                      </a: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5912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104</a:t>
                      </a: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0" y="536596"/>
            <a:ext cx="5522686" cy="6603125"/>
          </a:xfrm>
        </p:spPr>
        <p:txBody>
          <a:bodyPr>
            <a:no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sz="1200" dirty="0"/>
              <a:t>Według stanu na dzień 31 marca 2022 roku w rejestrze REGON zarejestrowanych było 5912 podmiotów gospodarczych, w tym 5698 jednostek z sektora prywatnego, spośród których 4493 (78,9%) to osoby fizyczne prowadzące działalność gospodarczą,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sz="1200" dirty="0"/>
              <a:t>w porównaniu do analogicznego okresu roku 2021 (5808) nastąpił wzrost o 104 podmioty gospodarcze, tj. o 1,8%, największy wystąpił w mieście Wałczu o 54, następnie w gminie Wałcz o 19 i w gminie Człopa o 18,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sz="1200" dirty="0"/>
              <a:t>spośród ogółu podmiotów gospodarczych najwięcej było zarejestrowanych                     w sekcji G – handel, naprawa pojazdów samochodowych – 1436, sekcji F – budownictwo – 995 i sekcji C – przetwórstwo przemysłowe – 458,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sz="1200" dirty="0"/>
              <a:t>w powiecie wałeckim przeważają małe zatrudniające do 9 pracowników przedsiębiorstwa. Na koniec I kwartału 2022 roku było ich 5736 (97% ogółu podmiotów gospodarczych). Dużą część spośród nich tworzą firmy jedno lub dwuosobowe,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sz="1200" dirty="0"/>
              <a:t>w I kwartale 2022 r. do rejestru REGON zostało wpisanych 120 nowych podmiotów gospodarczych, a 90 zostało wyrejestrowanych. Najwięcej nowo powstałych podmiotów rozpoczęło działalność w budownictwie – 51 oraz                          w handlu – 17, natomiast najwięcej działalności zostało wyrejestrowanych                         w takich sekcjach jak: budownictwo i handel po 22,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sz="1200" dirty="0"/>
              <a:t>w porównaniu do analogicznego okresu 2020 r. zwiększyła się liczba podmiotów zatrudniających do 9 pracowników o 106 a zmniejszyła się liczba przedsiębiorstw zatrudniających od 10  do 49 o 2, natomiast pozostałe nie uległy zmianie,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sz="1200" dirty="0"/>
              <a:t>przedsiębiorstwa produkcyjne działające na terenie powiatu wałeckiego reprezentują przede wszystkim branże metalową, spożywczą, budowlaną, drzewną, odzieżową oraz rolną i to one znacząco wpływają na wielkość zatrudnienia w powiecie. Większość z nich jest zlokalizowana na terenie miasta                    i gminy Wałcz oraz na terenie gminy Mirosławiec. </a:t>
            </a:r>
            <a:endParaRPr lang="pl-PL" sz="1200" dirty="0">
              <a:solidFill>
                <a:srgbClr val="FF0000"/>
              </a:solidFill>
            </a:endParaRP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>
          <a:xfrm>
            <a:off x="8985738" y="6547392"/>
            <a:ext cx="2743200" cy="365125"/>
          </a:xfrm>
        </p:spPr>
        <p:txBody>
          <a:bodyPr/>
          <a:lstStyle/>
          <a:p>
            <a:fld id="{D0E32B36-1EBD-44DC-B11E-03CA895CEB83}" type="slidenum">
              <a:rPr lang="pl-PL" smtClean="0"/>
              <a:pPr/>
              <a:t>4</a:t>
            </a:fld>
            <a:endParaRPr lang="pl-PL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1597485"/>
              </p:ext>
            </p:extLst>
          </p:nvPr>
        </p:nvGraphicFramePr>
        <p:xfrm>
          <a:off x="5767614" y="3407041"/>
          <a:ext cx="6291943" cy="3140351"/>
        </p:xfrm>
        <a:graphic>
          <a:graphicData uri="http://schemas.openxmlformats.org/drawingml/2006/table">
            <a:tbl>
              <a:tblPr firstRow="1" firstCol="1" bandRow="1">
                <a:tableStyleId>{16D9F66E-5EB9-4882-86FB-DCBF35E3C3E4}</a:tableStyleId>
              </a:tblPr>
              <a:tblGrid>
                <a:gridCol w="21578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04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04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265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659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2156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Liczba zatrudnionych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Liczba podmiotów (I kwartał)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Wzrost/spadek  liczby podmiotów gospodarczych </a:t>
                      </a:r>
                      <a:endParaRPr lang="pl-PL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Udział procentowy do ogółu </a:t>
                      </a:r>
                      <a:r>
                        <a:rPr lang="pl-PL" sz="1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podm</a:t>
                      </a:r>
                      <a:r>
                        <a:rPr lang="pl-PL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gospodarczych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(wg stanu na 31.03.2022 r.)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2156"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b="1" dirty="0"/>
                        <a:t>2021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b="1" dirty="0"/>
                        <a:t>2022</a:t>
                      </a: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215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0-9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/>
                        <a:t>5630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/>
                        <a:t>5736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/>
                        <a:t>+106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/>
                        <a:t>97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215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10-49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/>
                        <a:t>137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/>
                        <a:t>135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/>
                        <a:t>-2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/>
                        <a:t>2,3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215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50-249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/>
                        <a:t>38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/>
                        <a:t>38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/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/>
                        <a:t>0,65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215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250-999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/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/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/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/>
                        <a:t>0,03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215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1000 i powyżej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/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/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/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/>
                        <a:t>0,02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215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RAZEM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b="1" dirty="0"/>
                        <a:t>5808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b="1" dirty="0"/>
                        <a:t>5912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b="1" dirty="0"/>
                        <a:t>104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b="1" dirty="0"/>
                        <a:t>100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51995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057" y="675131"/>
            <a:ext cx="6446439" cy="6000539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</p:pic>
      <p:sp>
        <p:nvSpPr>
          <p:cNvPr id="4" name="pole tekstowe 3"/>
          <p:cNvSpPr txBox="1"/>
          <p:nvPr/>
        </p:nvSpPr>
        <p:spPr>
          <a:xfrm>
            <a:off x="201469" y="106212"/>
            <a:ext cx="4965640" cy="90794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l-PL" sz="1300" b="1" dirty="0"/>
              <a:t>STOPA BEZROBOCIA REJESTROWANEGO </a:t>
            </a:r>
          </a:p>
          <a:p>
            <a:pPr algn="ctr"/>
            <a:r>
              <a:rPr lang="pl-PL" sz="1300" b="1" dirty="0"/>
              <a:t>W POSZCZEGÓLNYCH POWIATACH </a:t>
            </a:r>
          </a:p>
          <a:p>
            <a:pPr algn="ctr"/>
            <a:r>
              <a:rPr lang="pl-PL" sz="1300" b="1" dirty="0"/>
              <a:t>WOJ. ZACHODNIOPOMORSKIEGO, WG STANU NA KONIEC VI 2022 R. </a:t>
            </a:r>
            <a:r>
              <a:rPr lang="pl-PL" sz="1400" b="1" dirty="0"/>
              <a:t>WOJEWÓDZTWO ZACHODNIOPOMORSKIE – 6,4%</a:t>
            </a:r>
            <a:endParaRPr lang="pl-PL" sz="1400" dirty="0"/>
          </a:p>
        </p:txBody>
      </p:sp>
      <p:sp>
        <p:nvSpPr>
          <p:cNvPr id="23" name="pole tekstowe 22"/>
          <p:cNvSpPr txBox="1"/>
          <p:nvPr/>
        </p:nvSpPr>
        <p:spPr>
          <a:xfrm>
            <a:off x="5429677" y="1534981"/>
            <a:ext cx="809700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l-PL" sz="1400" b="1" dirty="0"/>
              <a:t>11,5%</a:t>
            </a:r>
          </a:p>
        </p:txBody>
      </p:sp>
      <p:sp>
        <p:nvSpPr>
          <p:cNvPr id="24" name="pole tekstowe 23"/>
          <p:cNvSpPr txBox="1"/>
          <p:nvPr/>
        </p:nvSpPr>
        <p:spPr>
          <a:xfrm>
            <a:off x="676626" y="2844060"/>
            <a:ext cx="762417" cy="30777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l-PL" sz="1400" b="1" dirty="0"/>
              <a:t>3,2%</a:t>
            </a:r>
          </a:p>
        </p:txBody>
      </p:sp>
      <p:sp>
        <p:nvSpPr>
          <p:cNvPr id="26" name="pole tekstowe 25"/>
          <p:cNvSpPr txBox="1"/>
          <p:nvPr/>
        </p:nvSpPr>
        <p:spPr>
          <a:xfrm>
            <a:off x="4529316" y="2055780"/>
            <a:ext cx="545342" cy="30777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pl-PL" sz="1400" b="1" dirty="0"/>
              <a:t>5,1%</a:t>
            </a:r>
          </a:p>
        </p:txBody>
      </p:sp>
      <p:sp>
        <p:nvSpPr>
          <p:cNvPr id="27" name="pole tekstowe 26"/>
          <p:cNvSpPr txBox="1"/>
          <p:nvPr/>
        </p:nvSpPr>
        <p:spPr>
          <a:xfrm>
            <a:off x="5460287" y="2436631"/>
            <a:ext cx="635772" cy="30777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l-PL" sz="1400" b="1" dirty="0"/>
              <a:t>12,3%</a:t>
            </a:r>
          </a:p>
        </p:txBody>
      </p:sp>
      <p:sp>
        <p:nvSpPr>
          <p:cNvPr id="28" name="pole tekstowe 27"/>
          <p:cNvSpPr txBox="1"/>
          <p:nvPr/>
        </p:nvSpPr>
        <p:spPr>
          <a:xfrm>
            <a:off x="5394078" y="3474696"/>
            <a:ext cx="636713" cy="30777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pl-PL" sz="1400" b="1" dirty="0"/>
              <a:t>13,1%</a:t>
            </a:r>
          </a:p>
        </p:txBody>
      </p:sp>
      <p:sp>
        <p:nvSpPr>
          <p:cNvPr id="29" name="pole tekstowe 28"/>
          <p:cNvSpPr txBox="1"/>
          <p:nvPr/>
        </p:nvSpPr>
        <p:spPr>
          <a:xfrm>
            <a:off x="4420096" y="2733146"/>
            <a:ext cx="636714" cy="30777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pl-PL" sz="1400" b="1" dirty="0"/>
              <a:t>16,2%</a:t>
            </a:r>
          </a:p>
        </p:txBody>
      </p:sp>
      <p:sp>
        <p:nvSpPr>
          <p:cNvPr id="30" name="pole tekstowe 29"/>
          <p:cNvSpPr txBox="1"/>
          <p:nvPr/>
        </p:nvSpPr>
        <p:spPr>
          <a:xfrm>
            <a:off x="4625104" y="4904955"/>
            <a:ext cx="545342" cy="30777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pl-PL" sz="1400" b="1" dirty="0"/>
              <a:t>7,5%</a:t>
            </a:r>
          </a:p>
        </p:txBody>
      </p:sp>
      <p:sp>
        <p:nvSpPr>
          <p:cNvPr id="31" name="pole tekstowe 30"/>
          <p:cNvSpPr txBox="1"/>
          <p:nvPr/>
        </p:nvSpPr>
        <p:spPr>
          <a:xfrm>
            <a:off x="4250018" y="4114819"/>
            <a:ext cx="636713" cy="30777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pl-PL" sz="1400" b="1" dirty="0"/>
              <a:t>10,3%</a:t>
            </a:r>
          </a:p>
        </p:txBody>
      </p:sp>
      <p:sp>
        <p:nvSpPr>
          <p:cNvPr id="32" name="pole tekstowe 31"/>
          <p:cNvSpPr txBox="1"/>
          <p:nvPr/>
        </p:nvSpPr>
        <p:spPr>
          <a:xfrm>
            <a:off x="1675465" y="5798664"/>
            <a:ext cx="545342" cy="30777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pl-PL" sz="1400" b="1" dirty="0"/>
              <a:t>5,7%</a:t>
            </a:r>
          </a:p>
        </p:txBody>
      </p:sp>
      <p:sp>
        <p:nvSpPr>
          <p:cNvPr id="33" name="pole tekstowe 32"/>
          <p:cNvSpPr txBox="1"/>
          <p:nvPr/>
        </p:nvSpPr>
        <p:spPr>
          <a:xfrm>
            <a:off x="922786" y="5425787"/>
            <a:ext cx="545342" cy="30777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pl-PL" sz="1400" b="1" dirty="0"/>
              <a:t>6,9%</a:t>
            </a:r>
          </a:p>
        </p:txBody>
      </p:sp>
      <p:sp>
        <p:nvSpPr>
          <p:cNvPr id="34" name="pole tekstowe 33"/>
          <p:cNvSpPr txBox="1"/>
          <p:nvPr/>
        </p:nvSpPr>
        <p:spPr>
          <a:xfrm>
            <a:off x="3256797" y="5198156"/>
            <a:ext cx="636713" cy="30777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pl-PL" sz="1400" b="1" dirty="0"/>
              <a:t>15,3%</a:t>
            </a:r>
          </a:p>
        </p:txBody>
      </p:sp>
      <p:sp>
        <p:nvSpPr>
          <p:cNvPr id="35" name="pole tekstowe 34"/>
          <p:cNvSpPr txBox="1"/>
          <p:nvPr/>
        </p:nvSpPr>
        <p:spPr>
          <a:xfrm>
            <a:off x="2587275" y="4506878"/>
            <a:ext cx="545342" cy="30777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pl-PL" sz="1400" b="1" dirty="0"/>
              <a:t>7,6%</a:t>
            </a:r>
          </a:p>
        </p:txBody>
      </p:sp>
      <p:sp>
        <p:nvSpPr>
          <p:cNvPr id="36" name="pole tekstowe 35"/>
          <p:cNvSpPr txBox="1"/>
          <p:nvPr/>
        </p:nvSpPr>
        <p:spPr>
          <a:xfrm>
            <a:off x="1195457" y="4222297"/>
            <a:ext cx="545342" cy="30777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pl-PL" sz="1400" b="1" dirty="0"/>
              <a:t>3,1%</a:t>
            </a:r>
          </a:p>
        </p:txBody>
      </p:sp>
      <p:sp>
        <p:nvSpPr>
          <p:cNvPr id="37" name="pole tekstowe 36"/>
          <p:cNvSpPr txBox="1"/>
          <p:nvPr/>
        </p:nvSpPr>
        <p:spPr>
          <a:xfrm>
            <a:off x="1153708" y="3712963"/>
            <a:ext cx="545342" cy="30777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pl-PL" sz="1400" b="1" dirty="0"/>
              <a:t>4,3%</a:t>
            </a:r>
          </a:p>
        </p:txBody>
      </p:sp>
      <p:sp>
        <p:nvSpPr>
          <p:cNvPr id="38" name="pole tekstowe 37"/>
          <p:cNvSpPr txBox="1"/>
          <p:nvPr/>
        </p:nvSpPr>
        <p:spPr>
          <a:xfrm>
            <a:off x="2053748" y="3618987"/>
            <a:ext cx="545342" cy="30777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pl-PL" sz="1400" b="1" dirty="0"/>
              <a:t>3,7%</a:t>
            </a:r>
          </a:p>
        </p:txBody>
      </p:sp>
      <p:sp>
        <p:nvSpPr>
          <p:cNvPr id="40" name="pole tekstowe 39"/>
          <p:cNvSpPr txBox="1"/>
          <p:nvPr/>
        </p:nvSpPr>
        <p:spPr>
          <a:xfrm>
            <a:off x="1735390" y="2842031"/>
            <a:ext cx="636714" cy="30777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pl-PL" sz="1400" b="1" dirty="0"/>
              <a:t>12,4%</a:t>
            </a:r>
          </a:p>
        </p:txBody>
      </p:sp>
      <p:sp>
        <p:nvSpPr>
          <p:cNvPr id="41" name="pole tekstowe 40"/>
          <p:cNvSpPr txBox="1"/>
          <p:nvPr/>
        </p:nvSpPr>
        <p:spPr>
          <a:xfrm>
            <a:off x="2730694" y="2751311"/>
            <a:ext cx="545342" cy="30777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pl-PL" sz="1400" b="1" dirty="0"/>
              <a:t>5,7%</a:t>
            </a:r>
          </a:p>
        </p:txBody>
      </p:sp>
      <p:sp>
        <p:nvSpPr>
          <p:cNvPr id="42" name="pole tekstowe 41"/>
          <p:cNvSpPr txBox="1"/>
          <p:nvPr/>
        </p:nvSpPr>
        <p:spPr>
          <a:xfrm>
            <a:off x="3471278" y="2282743"/>
            <a:ext cx="545342" cy="30777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pl-PL" sz="1400" b="1" dirty="0"/>
              <a:t>2,3%</a:t>
            </a:r>
          </a:p>
        </p:txBody>
      </p:sp>
      <p:sp>
        <p:nvSpPr>
          <p:cNvPr id="43" name="pole tekstowe 42"/>
          <p:cNvSpPr txBox="1"/>
          <p:nvPr/>
        </p:nvSpPr>
        <p:spPr>
          <a:xfrm>
            <a:off x="4084047" y="3270094"/>
            <a:ext cx="636714" cy="30777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pl-PL" sz="1400" b="1" dirty="0"/>
              <a:t>11,3%</a:t>
            </a:r>
          </a:p>
        </p:txBody>
      </p:sp>
      <p:sp>
        <p:nvSpPr>
          <p:cNvPr id="46" name="pole tekstowe 45"/>
          <p:cNvSpPr txBox="1"/>
          <p:nvPr/>
        </p:nvSpPr>
        <p:spPr>
          <a:xfrm>
            <a:off x="2053747" y="5152771"/>
            <a:ext cx="545342" cy="30777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pl-PL" sz="1400" b="1" dirty="0"/>
              <a:t>9,8%</a:t>
            </a:r>
          </a:p>
        </p:txBody>
      </p:sp>
      <p:sp>
        <p:nvSpPr>
          <p:cNvPr id="44" name="pole tekstowe 43"/>
          <p:cNvSpPr txBox="1"/>
          <p:nvPr/>
        </p:nvSpPr>
        <p:spPr>
          <a:xfrm>
            <a:off x="3313819" y="3681791"/>
            <a:ext cx="636714" cy="30777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pl-PL" sz="1400" b="1" dirty="0"/>
              <a:t>14,3%</a:t>
            </a:r>
          </a:p>
        </p:txBody>
      </p:sp>
      <p:graphicFrame>
        <p:nvGraphicFramePr>
          <p:cNvPr id="39" name="Symbol zastępczy zawartości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70417648"/>
              </p:ext>
            </p:extLst>
          </p:nvPr>
        </p:nvGraphicFramePr>
        <p:xfrm>
          <a:off x="6773035" y="675131"/>
          <a:ext cx="5299222" cy="28034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5" name="Tytuł 1"/>
          <p:cNvSpPr txBox="1">
            <a:spLocks/>
          </p:cNvSpPr>
          <p:nvPr/>
        </p:nvSpPr>
        <p:spPr>
          <a:xfrm>
            <a:off x="6621341" y="24022"/>
            <a:ext cx="5450916" cy="46940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 anchorCtr="1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1350" b="1" dirty="0"/>
              <a:t>STOPA BEZROBOCIA W POWIECIE WAŁECKIM W I POŁOWIE 2021 i 2022 r.</a:t>
            </a:r>
          </a:p>
        </p:txBody>
      </p:sp>
      <p:sp>
        <p:nvSpPr>
          <p:cNvPr id="47" name="Symbol zastępczy tekstu 3"/>
          <p:cNvSpPr txBox="1">
            <a:spLocks/>
          </p:cNvSpPr>
          <p:nvPr/>
        </p:nvSpPr>
        <p:spPr>
          <a:xfrm>
            <a:off x="6741084" y="3660278"/>
            <a:ext cx="5450916" cy="2484000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pl-PL" sz="1600" dirty="0"/>
              <a:t> według stanu na dzień 30.06.2022 r. stopa bezrobocia w powiecie wałeckim wynosiła 7,5% i była wyższa od wojewódzkiej (6,4%) o 1,1% a od krajowej (5,0%) o 2,5%,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pl-PL" sz="1600" dirty="0"/>
              <a:t>powiat wałecki ze stopą bezrobocia na poziomie 7,5 % na koniec czerwca 2022 roku znajdował  się na 7 miejscu wśród powiatów województwa zachodniopomorskiego, poza miastami na prawach powiatu tj. Szczecinem – 3,1%, Świnoujściem – 3,2% i Koszalinem – 5,1%, 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pl-PL" sz="1600" dirty="0"/>
              <a:t>w czerwcu 2022 r. nastąpił spadek stopy bezrobocia we wszystkich powiatach i miastach na prawach powiatu woj. zachodniopomorskiego, a najwyższy jej spadek nastąpił w powiecie kołobrzeskim i goleniowskim o 2,8 %,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pl-PL" sz="1600" dirty="0"/>
              <a:t> stopa bezrobocia w czerwcu br. w powiecie wałeckim była niższa o 0,9% od stopy bezrobocia z końca czerwca 2021 roku oraz o 0,7 % od stopy bezrobocia ze stycznia 2022 roku. 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endParaRPr lang="pl-PL" sz="1100" dirty="0"/>
          </a:p>
        </p:txBody>
      </p:sp>
      <p:sp>
        <p:nvSpPr>
          <p:cNvPr id="5" name="pole tekstowe 4"/>
          <p:cNvSpPr txBox="1"/>
          <p:nvPr/>
        </p:nvSpPr>
        <p:spPr>
          <a:xfrm>
            <a:off x="11299371" y="6398671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200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8175177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3774" y="388937"/>
            <a:ext cx="4995080" cy="1311729"/>
          </a:xfr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pl-PL" sz="2000" b="1" dirty="0"/>
              <a:t>WSKAŹNIK BEZROBOCIA </a:t>
            </a:r>
            <a:br>
              <a:rPr lang="pl-PL" sz="2000" b="1" dirty="0"/>
            </a:br>
            <a:r>
              <a:rPr lang="pl-PL" sz="2000" b="1" dirty="0"/>
              <a:t>W POSZCZEGÓLNYCH GMINACH POWIATU WAŁECKIEGO WG STANU NA KONIEC CZERWCA 2021 I 2022 R.</a:t>
            </a:r>
            <a:endParaRPr lang="pl-PL" sz="2000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63774" y="2119993"/>
            <a:ext cx="4995080" cy="4236357"/>
          </a:xfrm>
        </p:spPr>
        <p:txBody>
          <a:bodyPr>
            <a:norm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sz="1800" dirty="0"/>
              <a:t>We wszystkich jednostkach powiatu wałeckiego nastąpił spadek wskaźnika bezrobocia z wyjątkiem gminy Mirosławiec, w której wskaźnik bezrobocia wzrósł o 0,2 %,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sz="1800" dirty="0"/>
              <a:t>największy spadek wskaźnika bezrobocia miał miejsce w gminach Człopa i Wałcz, odpowiednio  o 0,6% i 0,8%, najmniejszy natomiast w gminie Tuczno o 0,1 %,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sz="1800" dirty="0"/>
              <a:t>wskaźnik bezrobocia dla powiatu wałeckiego na koniec I półrocza 2022 r. wyniósł 3,7%                                    i w porównaniu do analogicznego okresu 2021 roku zmniejszył się o 1,1%.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pl-PL" sz="1800" dirty="0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>
          <a:xfrm>
            <a:off x="8610600" y="6281057"/>
            <a:ext cx="2743200" cy="365125"/>
          </a:xfrm>
        </p:spPr>
        <p:txBody>
          <a:bodyPr/>
          <a:lstStyle/>
          <a:p>
            <a:fld id="{D0E32B36-1EBD-44DC-B11E-03CA895CEB83}" type="slidenum">
              <a:rPr lang="pl-PL" smtClean="0">
                <a:solidFill>
                  <a:schemeClr val="tx1"/>
                </a:solidFill>
              </a:rPr>
              <a:pPr/>
              <a:t>6</a:t>
            </a:fld>
            <a:endParaRPr lang="pl-PL" dirty="0">
              <a:solidFill>
                <a:schemeClr val="tx1"/>
              </a:solidFill>
            </a:endParaRPr>
          </a:p>
        </p:txBody>
      </p:sp>
      <p:graphicFrame>
        <p:nvGraphicFramePr>
          <p:cNvPr id="17" name="Wykres 16"/>
          <p:cNvGraphicFramePr/>
          <p:nvPr>
            <p:extLst>
              <p:ext uri="{D42A27DB-BD31-4B8C-83A1-F6EECF244321}">
                <p14:modId xmlns:p14="http://schemas.microsoft.com/office/powerpoint/2010/main" val="4177186882"/>
              </p:ext>
            </p:extLst>
          </p:nvPr>
        </p:nvGraphicFramePr>
        <p:xfrm>
          <a:off x="5306786" y="576942"/>
          <a:ext cx="6607628" cy="57794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724785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102280" y="102548"/>
            <a:ext cx="4640367" cy="717847"/>
          </a:xfr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br>
              <a:rPr lang="pl-PL" b="1" dirty="0"/>
            </a:br>
            <a:br>
              <a:rPr lang="pl-PL" b="1" dirty="0"/>
            </a:br>
            <a:br>
              <a:rPr lang="pl-PL" b="1" dirty="0"/>
            </a:br>
            <a:br>
              <a:rPr lang="pl-PL" b="1" dirty="0"/>
            </a:br>
            <a:br>
              <a:rPr lang="pl-PL" sz="2200" b="1" dirty="0">
                <a:latin typeface="+mn-lt"/>
              </a:rPr>
            </a:br>
            <a:br>
              <a:rPr lang="pl-PL" sz="2200" b="1" dirty="0">
                <a:latin typeface="+mn-lt"/>
              </a:rPr>
            </a:br>
            <a:br>
              <a:rPr lang="pl-PL" sz="2200" b="1" dirty="0"/>
            </a:br>
            <a:br>
              <a:rPr lang="pl-PL" sz="2200" b="1" dirty="0"/>
            </a:br>
            <a:br>
              <a:rPr lang="pl-PL" sz="2200" b="1" dirty="0"/>
            </a:br>
            <a:br>
              <a:rPr lang="pl-PL" sz="2200" b="1" dirty="0"/>
            </a:br>
            <a:br>
              <a:rPr lang="pl-PL" sz="2200" b="1" dirty="0"/>
            </a:br>
            <a:br>
              <a:rPr lang="pl-PL" sz="2200" b="1" dirty="0"/>
            </a:br>
            <a:br>
              <a:rPr lang="pl-PL" sz="2200" b="1" dirty="0"/>
            </a:br>
            <a:br>
              <a:rPr lang="pl-PL" sz="2200" b="1" dirty="0"/>
            </a:br>
            <a:br>
              <a:rPr lang="pl-PL" sz="2200" b="1" dirty="0"/>
            </a:br>
            <a:br>
              <a:rPr lang="pl-PL" sz="2200" b="1" dirty="0"/>
            </a:br>
            <a:br>
              <a:rPr lang="pl-PL" sz="2200" b="1" dirty="0"/>
            </a:br>
            <a:br>
              <a:rPr lang="pl-PL" sz="2200" b="1" dirty="0"/>
            </a:br>
            <a:br>
              <a:rPr lang="pl-PL" sz="2200" b="1" dirty="0"/>
            </a:br>
            <a:br>
              <a:rPr lang="pl-PL" sz="2200" b="1" dirty="0"/>
            </a:br>
            <a:br>
              <a:rPr lang="pl-PL" sz="2200" b="1" dirty="0"/>
            </a:br>
            <a:br>
              <a:rPr lang="pl-PL" sz="2200" b="1" dirty="0"/>
            </a:br>
            <a:r>
              <a:rPr lang="pl-PL" sz="2200" b="1" dirty="0">
                <a:latin typeface="+mn-lt"/>
              </a:rPr>
              <a:t>STAN BEZROBOCIA                   </a:t>
            </a:r>
            <a:br>
              <a:rPr lang="pl-PL" sz="2200" b="1" dirty="0">
                <a:latin typeface="+mn-lt"/>
              </a:rPr>
            </a:br>
            <a:r>
              <a:rPr lang="pl-PL" sz="2200" b="1" dirty="0">
                <a:latin typeface="+mn-lt"/>
              </a:rPr>
              <a:t>W POWIECIE WAŁECKIM</a:t>
            </a:r>
            <a:endParaRPr lang="pl-PL" sz="2200" b="1" dirty="0">
              <a:solidFill>
                <a:srgbClr val="0070C0"/>
              </a:solidFill>
            </a:endParaRPr>
          </a:p>
        </p:txBody>
      </p:sp>
      <p:graphicFrame>
        <p:nvGraphicFramePr>
          <p:cNvPr id="12" name="Symbol zastępczy zawartości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8102231"/>
              </p:ext>
            </p:extLst>
          </p:nvPr>
        </p:nvGraphicFramePr>
        <p:xfrm>
          <a:off x="5110384" y="179462"/>
          <a:ext cx="7081615" cy="60689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Symbol zastępczy tekstu 6"/>
          <p:cNvSpPr>
            <a:spLocks noGrp="1"/>
          </p:cNvSpPr>
          <p:nvPr>
            <p:ph type="body" sz="half" idx="2"/>
          </p:nvPr>
        </p:nvSpPr>
        <p:spPr>
          <a:xfrm>
            <a:off x="0" y="959829"/>
            <a:ext cx="5110384" cy="5654616"/>
          </a:xfrm>
        </p:spPr>
        <p:txBody>
          <a:bodyPr>
            <a:noAutofit/>
          </a:bodyPr>
          <a:lstStyle/>
          <a:p>
            <a:pPr marL="285750" indent="-285750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l-PL" sz="1400" dirty="0"/>
              <a:t>Na koniec czerwca 2022 roku stan zarejestrowanych  bezrobotnych wyniósł 1156 osób,</a:t>
            </a:r>
          </a:p>
          <a:p>
            <a:pPr marL="285750" indent="-285750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l-PL" sz="1400" dirty="0"/>
              <a:t>w porównaniu do stanu z końca czerwca 2021 roku (1293) nastąpił spadek bezrobotnych o 137 osób, tj. o 10,6%,</a:t>
            </a:r>
          </a:p>
          <a:p>
            <a:pPr marL="285750" indent="-285750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l-PL" sz="1400" dirty="0"/>
              <a:t>od stycznia (1271) do czerwca br. (1156) stan bezrobotnych zmniejszył się o 115 osób, tj. o 9%,</a:t>
            </a:r>
          </a:p>
          <a:p>
            <a:pPr marL="285750" indent="-285750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l-PL" sz="1400" dirty="0"/>
              <a:t>analizując zmiany w liczbie osób zarejestrowanych w I półroczu 2021  roku obserwuje się spadek stanu bezrobotnych już od miesiąca lutego, natomiast w I półroczu bieżącego roku w lutym bezrobocie w porównaniu do stycznia spadło o 17 osób, następnie w marcu w porównaniu do lutego wzrosło o 18 osób                   a od marca do czerwca zmniejszyło się o 116 osób. Natomiast porównując stan bezrobotnych w kolejnych miesiącach                                 I półrocza 2021 i 2022 roku, największy spadek liczby bezrobotnych odnotowano w lutym 2022 (1254) o 305 osób ( II 2021 – 1559). Największy spadek liczby bezrobotnych nastąpił na przełomie maja i czerwca 2022 roku o 95 osób, tj. o 7,6%,</a:t>
            </a:r>
          </a:p>
          <a:p>
            <a:pPr marL="285750" indent="-285750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l-PL" sz="1400" dirty="0"/>
              <a:t>w I półroczu br. największą liczbę bezrobotnych odnotowano                   w marcu (1272 osoby), natomiast w I półroczu 2021 roku najwięcej zarejestrowanych było w styczniu (1574 osoby), </a:t>
            </a:r>
          </a:p>
          <a:p>
            <a:pPr marL="285750" indent="-285750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l-PL" sz="1400" dirty="0"/>
              <a:t>spadek bezrobocia  w I półroczu 2021 i 2022 roku spowodowany był znoszeniem obostrzeń związanych z pandemią COVID-19 i możliwością prowadzenia działalności w branżach tj. gastronomia, handel oraz usługi fryzjerskie, kosmetyczne i rehabilitacyjne.</a:t>
            </a: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32B36-1EBD-44DC-B11E-03CA895CEB83}" type="slidenum">
              <a:rPr lang="pl-PL" smtClean="0"/>
              <a:pPr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676000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9888" y="163286"/>
            <a:ext cx="4829941" cy="865414"/>
          </a:xfr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pl-PL" sz="2000" b="1" dirty="0"/>
              <a:t>STRUKTURA BEZROBOTNYCH </a:t>
            </a:r>
            <a:br>
              <a:rPr lang="pl-PL" sz="2000" b="1" dirty="0"/>
            </a:br>
            <a:r>
              <a:rPr lang="pl-PL" sz="2000" b="1" dirty="0"/>
              <a:t>– STAN NA KONIEC I PÓŁROCZA </a:t>
            </a:r>
            <a:br>
              <a:rPr lang="pl-PL" sz="2000" b="1" dirty="0"/>
            </a:br>
            <a:r>
              <a:rPr lang="pl-PL" sz="2000" b="1" dirty="0"/>
              <a:t>2021 I 2022 ROKU</a:t>
            </a:r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0834177"/>
              </p:ext>
            </p:extLst>
          </p:nvPr>
        </p:nvGraphicFramePr>
        <p:xfrm>
          <a:off x="5290455" y="121923"/>
          <a:ext cx="6716485" cy="6397977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642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48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174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70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052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4767">
                  <a:extLst>
                    <a:ext uri="{9D8B030D-6E8A-4147-A177-3AD203B41FA5}">
                      <a16:colId xmlns:a16="http://schemas.microsoft.com/office/drawing/2014/main" val="2299798469"/>
                    </a:ext>
                  </a:extLst>
                </a:gridCol>
                <a:gridCol w="56982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642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034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69108">
                <a:tc rowSpan="3">
                  <a:txBody>
                    <a:bodyPr/>
                    <a:lstStyle/>
                    <a:p>
                      <a:pPr algn="ctr"/>
                      <a:r>
                        <a:rPr lang="pl-PL" sz="1000" dirty="0"/>
                        <a:t>Wyszczególnienie</a:t>
                      </a:r>
                    </a:p>
                  </a:txBody>
                  <a:tcPr anchor="ctr" anchorCtr="1"/>
                </a:tc>
                <a:tc gridSpan="8">
                  <a:txBody>
                    <a:bodyPr/>
                    <a:lstStyle/>
                    <a:p>
                      <a:pPr algn="ctr"/>
                      <a:r>
                        <a:rPr lang="pl-PL" sz="1200" b="1" dirty="0"/>
                        <a:t>I półrocze </a:t>
                      </a:r>
                    </a:p>
                  </a:txBody>
                  <a:tcPr anchor="ctr" anchorCtr="1"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9108">
                <a:tc v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pl-PL" sz="1000" dirty="0"/>
                        <a:t>2021</a:t>
                      </a:r>
                    </a:p>
                  </a:txBody>
                  <a:tcPr anchor="ctr" anchorCtr="1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pl-PL" sz="1000" b="1" dirty="0"/>
                        <a:t>%</a:t>
                      </a:r>
                      <a:r>
                        <a:rPr lang="pl-PL" sz="1000" b="1" baseline="0" dirty="0"/>
                        <a:t> udział</a:t>
                      </a:r>
                      <a:endParaRPr lang="pl-PL" sz="1000" b="1" dirty="0"/>
                    </a:p>
                  </a:txBody>
                  <a:tcPr anchor="ctr" anchorCtr="1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pl-PL" sz="1000" dirty="0"/>
                        <a:t>2022</a:t>
                      </a:r>
                    </a:p>
                  </a:txBody>
                  <a:tcPr anchor="ctr" anchorCtr="1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pl-PL" sz="1000" b="1" dirty="0"/>
                        <a:t>%</a:t>
                      </a:r>
                      <a:r>
                        <a:rPr lang="pl-PL" sz="1000" b="1" baseline="0" dirty="0"/>
                        <a:t> udział</a:t>
                      </a:r>
                      <a:endParaRPr lang="pl-PL" sz="1000" b="1" dirty="0"/>
                    </a:p>
                  </a:txBody>
                  <a:tcPr anchor="ctr" anchorCtr="1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pl-PL" sz="1000" b="1" dirty="0"/>
                        <a:t>% spadek/</a:t>
                      </a:r>
                    </a:p>
                    <a:p>
                      <a:pPr algn="ctr"/>
                      <a:r>
                        <a:rPr lang="pl-PL" sz="1000" b="1" dirty="0"/>
                        <a:t>wzrost</a:t>
                      </a:r>
                    </a:p>
                    <a:p>
                      <a:pPr algn="ctr"/>
                      <a:r>
                        <a:rPr lang="pl-PL" sz="800" b="1" dirty="0"/>
                        <a:t>2021/2022</a:t>
                      </a:r>
                    </a:p>
                  </a:txBody>
                  <a:tcPr anchor="ctr" anchorCtr="1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l-PL" sz="1000" b="1" dirty="0"/>
                        <a:t>wzrost/spadek</a:t>
                      </a:r>
                    </a:p>
                  </a:txBody>
                  <a:tcPr anchor="ctr" anchorCtr="1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3116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dirty="0"/>
                        <a:t>ilościowy</a:t>
                      </a:r>
                    </a:p>
                  </a:txBody>
                  <a:tcPr anchor="ctr" anchorCtr="1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b="1" dirty="0"/>
                        <a:t>%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8810">
                <a:tc>
                  <a:txBody>
                    <a:bodyPr/>
                    <a:lstStyle/>
                    <a:p>
                      <a:pPr algn="ctr"/>
                      <a:r>
                        <a:rPr lang="pl-PL" sz="1000" b="1" dirty="0"/>
                        <a:t>Liczba bezrobotnych ogółem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pl-PL" sz="1000" b="1" dirty="0"/>
                        <a:t>1293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100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pl-PL" sz="1000" b="1" dirty="0"/>
                        <a:t>1156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100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-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b="1" dirty="0"/>
                        <a:t>-137</a:t>
                      </a:r>
                    </a:p>
                  </a:txBody>
                  <a:tcPr anchor="ctr" anchorCtr="1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000" b="1" dirty="0"/>
                        <a:t>-10,6</a:t>
                      </a:r>
                    </a:p>
                  </a:txBody>
                  <a:tcPr anchor="ctr" anchorCtr="1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8810">
                <a:tc>
                  <a:txBody>
                    <a:bodyPr/>
                    <a:lstStyle/>
                    <a:p>
                      <a:pPr algn="ctr"/>
                      <a:r>
                        <a:rPr lang="pl-PL" sz="1000" dirty="0"/>
                        <a:t>Liczba bezrobotnych kobiet</a:t>
                      </a:r>
                      <a:endParaRPr lang="pl-PL" sz="1000" b="1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810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62,6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714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61,8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-0,8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b="1" dirty="0"/>
                        <a:t>-96</a:t>
                      </a:r>
                    </a:p>
                  </a:txBody>
                  <a:tcPr anchor="ctr" anchorCtr="1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000" b="1" dirty="0"/>
                        <a:t>-11,9</a:t>
                      </a:r>
                    </a:p>
                  </a:txBody>
                  <a:tcPr anchor="ctr" anchorCtr="1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6072">
                <a:tc>
                  <a:txBody>
                    <a:bodyPr/>
                    <a:lstStyle/>
                    <a:p>
                      <a:pPr algn="ctr"/>
                      <a:r>
                        <a:rPr lang="pl-PL" sz="1000" dirty="0"/>
                        <a:t>Bezrobotni z wykształceniem gimnazjalnym/podstawowym i poniżej</a:t>
                      </a:r>
                      <a:endParaRPr lang="pl-PL" sz="1000" b="1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453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35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437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37,8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+2,8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b="1" dirty="0"/>
                        <a:t>-16</a:t>
                      </a:r>
                    </a:p>
                  </a:txBody>
                  <a:tcPr anchor="ctr" anchorCtr="1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000" b="1" dirty="0"/>
                        <a:t>-3,5</a:t>
                      </a:r>
                    </a:p>
                  </a:txBody>
                  <a:tcPr anchor="ctr" anchorCtr="1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6453">
                <a:tc>
                  <a:txBody>
                    <a:bodyPr/>
                    <a:lstStyle/>
                    <a:p>
                      <a:pPr algn="ctr"/>
                      <a:r>
                        <a:rPr lang="pl-PL" sz="1000" dirty="0"/>
                        <a:t>Bezrobotni bez kwalifikacji zawodowych</a:t>
                      </a:r>
                      <a:endParaRPr lang="pl-PL" sz="1000" b="1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377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29,2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327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28,3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-0,9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b="1" dirty="0"/>
                        <a:t>-50</a:t>
                      </a:r>
                    </a:p>
                  </a:txBody>
                  <a:tcPr anchor="ctr" anchorCtr="1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000" b="1" dirty="0"/>
                        <a:t>-13,3</a:t>
                      </a:r>
                    </a:p>
                  </a:txBody>
                  <a:tcPr anchor="ctr" anchorCtr="1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58810">
                <a:tc>
                  <a:txBody>
                    <a:bodyPr/>
                    <a:lstStyle/>
                    <a:p>
                      <a:pPr algn="ctr"/>
                      <a:r>
                        <a:rPr lang="pl-PL" sz="1000" dirty="0"/>
                        <a:t>Bezrobotni z prawem do zasiłku</a:t>
                      </a:r>
                      <a:endParaRPr lang="pl-PL" sz="1000" b="1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132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10,2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173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15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+4,8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b="1" dirty="0"/>
                        <a:t>+41</a:t>
                      </a:r>
                    </a:p>
                  </a:txBody>
                  <a:tcPr anchor="ctr" anchorCtr="1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000" b="1" dirty="0"/>
                        <a:t>+31,1</a:t>
                      </a:r>
                    </a:p>
                  </a:txBody>
                  <a:tcPr anchor="ctr" anchorCtr="1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93364">
                <a:tc>
                  <a:txBody>
                    <a:bodyPr/>
                    <a:lstStyle/>
                    <a:p>
                      <a:pPr algn="ctr"/>
                      <a:r>
                        <a:rPr lang="pl-PL" sz="1000" dirty="0"/>
                        <a:t>Bezrobotni zwolnieni z przyczyn</a:t>
                      </a:r>
                      <a:r>
                        <a:rPr lang="pl-PL" sz="1000" baseline="0" dirty="0"/>
                        <a:t> dotyczących zakładu pracy</a:t>
                      </a:r>
                      <a:endParaRPr lang="pl-PL" sz="1000" b="1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31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2,4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36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3,1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+0,7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b="1" dirty="0"/>
                        <a:t>+5</a:t>
                      </a:r>
                    </a:p>
                  </a:txBody>
                  <a:tcPr anchor="ctr" anchorCtr="1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000" b="1" dirty="0"/>
                        <a:t>+16,1</a:t>
                      </a:r>
                    </a:p>
                  </a:txBody>
                  <a:tcPr anchor="ctr" anchorCtr="1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493364">
                <a:tc>
                  <a:txBody>
                    <a:bodyPr/>
                    <a:lstStyle/>
                    <a:p>
                      <a:pPr algn="ctr"/>
                      <a:r>
                        <a:rPr lang="pl-PL" sz="1000" b="1" dirty="0"/>
                        <a:t>Bezrobotni będący w szczególnej sytuacji na rynku pracy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pl-PL" sz="1000" b="1" dirty="0"/>
                        <a:t>1075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83,1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pl-PL" sz="1000" b="1" dirty="0"/>
                        <a:t>957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82,8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-0,3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b="1" dirty="0"/>
                        <a:t>-118</a:t>
                      </a:r>
                    </a:p>
                  </a:txBody>
                  <a:tcPr anchor="ctr" anchorCtr="1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000" b="1" dirty="0"/>
                        <a:t>-11</a:t>
                      </a:r>
                    </a:p>
                  </a:txBody>
                  <a:tcPr anchor="ctr" anchorCtr="1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8810">
                <a:tc>
                  <a:txBody>
                    <a:bodyPr/>
                    <a:lstStyle/>
                    <a:p>
                      <a:pPr algn="ctr"/>
                      <a:r>
                        <a:rPr lang="pl-PL" sz="1000" dirty="0"/>
                        <a:t>Długotrwale bezrobotni</a:t>
                      </a:r>
                      <a:endParaRPr lang="pl-PL" sz="1000" b="1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726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56,1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615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53,2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-2,9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b="1" dirty="0"/>
                        <a:t>-111</a:t>
                      </a:r>
                    </a:p>
                  </a:txBody>
                  <a:tcPr anchor="ctr" anchorCtr="1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000" b="1" dirty="0"/>
                        <a:t>-15,3</a:t>
                      </a:r>
                    </a:p>
                  </a:txBody>
                  <a:tcPr anchor="ctr" anchorCtr="1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8810">
                <a:tc>
                  <a:txBody>
                    <a:bodyPr/>
                    <a:lstStyle/>
                    <a:p>
                      <a:pPr algn="ctr"/>
                      <a:r>
                        <a:rPr lang="pl-PL" sz="1000" dirty="0"/>
                        <a:t>Bezrobotni</a:t>
                      </a:r>
                      <a:r>
                        <a:rPr lang="pl-PL" sz="1000" baseline="0" dirty="0"/>
                        <a:t> do 30 roku życia </a:t>
                      </a:r>
                      <a:endParaRPr lang="pl-PL" sz="1000" b="1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307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23,7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242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20,9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-2,8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b="1" dirty="0"/>
                        <a:t>-65</a:t>
                      </a:r>
                    </a:p>
                  </a:txBody>
                  <a:tcPr anchor="ctr" anchorCtr="1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000" b="1" dirty="0"/>
                        <a:t>-21,2</a:t>
                      </a:r>
                    </a:p>
                  </a:txBody>
                  <a:tcPr anchor="ctr" anchorCtr="1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58810">
                <a:tc>
                  <a:txBody>
                    <a:bodyPr/>
                    <a:lstStyle/>
                    <a:p>
                      <a:pPr algn="ctr"/>
                      <a:r>
                        <a:rPr lang="pl-PL" sz="1000" dirty="0"/>
                        <a:t> w tym bezrobotni do 25 roku życia</a:t>
                      </a:r>
                      <a:endParaRPr lang="pl-PL" sz="1000" b="1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140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10,8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118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10,2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-0,6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b="1" dirty="0"/>
                        <a:t>-22</a:t>
                      </a:r>
                    </a:p>
                  </a:txBody>
                  <a:tcPr anchor="ctr" anchorCtr="1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000" b="1" dirty="0"/>
                        <a:t>-15,7</a:t>
                      </a:r>
                    </a:p>
                  </a:txBody>
                  <a:tcPr anchor="ctr" anchorCtr="1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8810">
                <a:tc>
                  <a:txBody>
                    <a:bodyPr/>
                    <a:lstStyle/>
                    <a:p>
                      <a:pPr algn="ctr"/>
                      <a:r>
                        <a:rPr lang="pl-PL" sz="1000" dirty="0"/>
                        <a:t>Bezrobotni powyżej</a:t>
                      </a:r>
                      <a:r>
                        <a:rPr lang="pl-PL" sz="1000" baseline="0" dirty="0"/>
                        <a:t> 50 roku życia</a:t>
                      </a:r>
                      <a:endParaRPr lang="pl-PL" sz="1000" b="1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365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28,2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357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30,9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+2,7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b="1" dirty="0"/>
                        <a:t>-8</a:t>
                      </a:r>
                    </a:p>
                  </a:txBody>
                  <a:tcPr anchor="ctr" anchorCtr="1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000" b="1" dirty="0"/>
                        <a:t>-2,2</a:t>
                      </a:r>
                    </a:p>
                  </a:txBody>
                  <a:tcPr anchor="ctr" anchorCtr="1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93364">
                <a:tc>
                  <a:txBody>
                    <a:bodyPr/>
                    <a:lstStyle/>
                    <a:p>
                      <a:pPr algn="ctr"/>
                      <a:r>
                        <a:rPr lang="pl-PL" sz="1000" dirty="0"/>
                        <a:t>Bezrobotni posiadający co</a:t>
                      </a:r>
                      <a:r>
                        <a:rPr lang="pl-PL" sz="1000" baseline="0" dirty="0"/>
                        <a:t> najmniej jedno dziecko do 6 roku życia</a:t>
                      </a:r>
                      <a:endParaRPr lang="pl-PL" sz="1000" b="1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240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18,6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218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18,9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+0,3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b="1" dirty="0"/>
                        <a:t>-22</a:t>
                      </a:r>
                    </a:p>
                  </a:txBody>
                  <a:tcPr anchor="ctr" anchorCtr="1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000" b="1" dirty="0"/>
                        <a:t>-9,2</a:t>
                      </a:r>
                    </a:p>
                  </a:txBody>
                  <a:tcPr anchor="ctr" anchorCtr="1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58810">
                <a:tc>
                  <a:txBody>
                    <a:bodyPr/>
                    <a:lstStyle/>
                    <a:p>
                      <a:pPr algn="ctr"/>
                      <a:r>
                        <a:rPr lang="pl-PL" sz="1000" dirty="0"/>
                        <a:t>Niepełnosprawni</a:t>
                      </a:r>
                      <a:endParaRPr lang="pl-PL" sz="1000" b="1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87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4,9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59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5,1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+0,2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b="1" dirty="0"/>
                        <a:t>-28</a:t>
                      </a:r>
                    </a:p>
                  </a:txBody>
                  <a:tcPr anchor="ctr" anchorCtr="1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000" b="1" dirty="0"/>
                        <a:t>-32,2</a:t>
                      </a:r>
                    </a:p>
                  </a:txBody>
                  <a:tcPr anchor="ctr" anchorCtr="1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52241" y="1193801"/>
            <a:ext cx="5238215" cy="5571482"/>
          </a:xfrm>
        </p:spPr>
        <p:txBody>
          <a:bodyPr>
            <a:normAutofit fontScale="92500" lnSpcReduction="10000"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dirty="0"/>
              <a:t>Wśród zarejestrowanych bezrobotnych dominują osoby bezrobotne znajdujące się w szczególnej sytuacji na rynku pracy, kobiety oraz osoby długotrwale bezrobotne                                      i w porównaniu do 2021 roku, w tych grupach nastąpił spadek bezrobocia  – odpowiednio o 0,3%, 0,8% i 2,9%,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dirty="0"/>
              <a:t>w porównaniu do analogicznego okresu 2021 roku nastąpił ilościowy wzrost tylko wśród bezrobotnych z prawem do zasiłku o 41 osób i osób, które zostały zwolnione                          z przyczyn dotyczących zakładu pracy o 5,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dirty="0"/>
              <a:t>w pozostałych grupach bezrobotnych nastąpił ilościowy spadek bezrobocia, a największy wśród osób będących                      w szczególnej sytuacji na rynku pracy 118 osób, długotrwale bezrobotnych o 111 oraz kobiet o 96,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dirty="0"/>
              <a:t>na koniec czerwca 2022 roku największą grupą wśród osób znajdujących się w szczególnej sytuacji na rynku pracy były osoby długotrwale bezrobotne – 615 i stanowiły one 53,2% ogółu zarejestrowanych. Kolejnymi pod względem liczebności grupami byli bezrobotni powyżej 50 roku życia – 357 osób (30,9%) oraz osoby do 30 roku życia – 242 (20,9%),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dirty="0"/>
              <a:t>najmniejszymi grupami osób bezrobotnych były osoby zwolnione z przyczyn dotyczących zakładu pracy oraz osoby niepełnosprawne,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dirty="0"/>
              <a:t>w I połowie 2021 roku zmalała liczba osób z orzeczonym stopniem niepełnosprawności. W porównaniu do analogicznego okresu 2021 roku liczba tych osób zmniejszyła się o 28 osoby, tj. o 32,2%.</a:t>
            </a:r>
          </a:p>
          <a:p>
            <a:pPr algn="just"/>
            <a:endParaRPr lang="pl-PL" sz="1700" dirty="0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>
          <a:xfrm>
            <a:off x="9133114" y="6476931"/>
            <a:ext cx="2743200" cy="365125"/>
          </a:xfrm>
        </p:spPr>
        <p:txBody>
          <a:bodyPr/>
          <a:lstStyle/>
          <a:p>
            <a:fld id="{D0E32B36-1EBD-44DC-B11E-03CA895CEB83}" type="slidenum">
              <a:rPr lang="pl-PL" smtClean="0"/>
              <a:pPr/>
              <a:t>8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265162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4427" y="232910"/>
            <a:ext cx="4288972" cy="1133064"/>
          </a:xfr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pl-PL" sz="2000" b="1" dirty="0"/>
              <a:t>BEZROBOTNI W SZCZEGÓLNEJ SYTUACJI NA RYNKU PRACY WG GMIN POWIATU WAŁECKIEGO – STAN NA 30.06.2022 ROKU</a:t>
            </a:r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2057877"/>
              </p:ext>
            </p:extLst>
          </p:nvPr>
        </p:nvGraphicFramePr>
        <p:xfrm>
          <a:off x="4419599" y="87631"/>
          <a:ext cx="7630881" cy="6077401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990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93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23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999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4761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832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4506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4506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4506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4506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45063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45063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45063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490707">
                <a:tc rowSpan="3">
                  <a:txBody>
                    <a:bodyPr/>
                    <a:lstStyle/>
                    <a:p>
                      <a:r>
                        <a:rPr lang="pl-PL" sz="1200" dirty="0">
                          <a:solidFill>
                            <a:schemeClr val="tx1"/>
                          </a:solidFill>
                        </a:rPr>
                        <a:t>gmina</a:t>
                      </a:r>
                    </a:p>
                  </a:txBody>
                  <a:tcPr vert="vert270" anchor="ctr" anchorCtr="1"/>
                </a:tc>
                <a:tc gridSpan="3">
                  <a:txBody>
                    <a:bodyPr/>
                    <a:lstStyle/>
                    <a:p>
                      <a:r>
                        <a:rPr lang="pl-PL" sz="1200" dirty="0">
                          <a:solidFill>
                            <a:schemeClr val="tx1"/>
                          </a:solidFill>
                        </a:rPr>
                        <a:t>razem</a:t>
                      </a:r>
                    </a:p>
                  </a:txBody>
                  <a:tcPr anchor="ctr" anchorCtr="1"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gridSpan="10">
                  <a:txBody>
                    <a:bodyPr/>
                    <a:lstStyle/>
                    <a:p>
                      <a:r>
                        <a:rPr lang="pl-PL" sz="1200" dirty="0">
                          <a:solidFill>
                            <a:schemeClr val="tx1"/>
                          </a:solidFill>
                        </a:rPr>
                        <a:t>zarejestrowani  bezrobotni ogółem</a:t>
                      </a:r>
                    </a:p>
                  </a:txBody>
                  <a:tcPr anchor="ctr" anchorCtr="1"/>
                </a:tc>
                <a:tc hMerge="1"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6419">
                <a:tc vMerge="1"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pl-PL" sz="1200" dirty="0">
                          <a:solidFill>
                            <a:schemeClr val="tx1"/>
                          </a:solidFill>
                        </a:rPr>
                        <a:t>ogółem</a:t>
                      </a:r>
                    </a:p>
                  </a:txBody>
                  <a:tcPr vert="vert270" anchor="ctr" anchorCtr="1"/>
                </a:tc>
                <a:tc rowSpan="2">
                  <a:txBody>
                    <a:bodyPr/>
                    <a:lstStyle/>
                    <a:p>
                      <a:r>
                        <a:rPr lang="pl-PL" sz="1200" dirty="0">
                          <a:solidFill>
                            <a:schemeClr val="tx1"/>
                          </a:solidFill>
                        </a:rPr>
                        <a:t>kobiety</a:t>
                      </a:r>
                    </a:p>
                  </a:txBody>
                  <a:tcPr vert="vert270" anchor="ctr" anchorCtr="1"/>
                </a:tc>
                <a:tc rowSpan="2">
                  <a:txBody>
                    <a:bodyPr/>
                    <a:lstStyle/>
                    <a:p>
                      <a:r>
                        <a:rPr lang="pl-PL" sz="1200" dirty="0">
                          <a:solidFill>
                            <a:schemeClr val="tx1"/>
                          </a:solidFill>
                        </a:rPr>
                        <a:t>% udział</a:t>
                      </a:r>
                      <a:r>
                        <a:rPr lang="pl-PL" sz="1200" baseline="0" dirty="0">
                          <a:solidFill>
                            <a:schemeClr val="tx1"/>
                          </a:solidFill>
                        </a:rPr>
                        <a:t> kobiet do ogółu</a:t>
                      </a:r>
                      <a:endParaRPr lang="pl-PL" sz="1200" dirty="0">
                        <a:solidFill>
                          <a:schemeClr val="tx1"/>
                        </a:solidFill>
                      </a:endParaRPr>
                    </a:p>
                  </a:txBody>
                  <a:tcPr vert="vert270" anchor="ctr" anchorCtr="1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solidFill>
                            <a:schemeClr val="tx1"/>
                          </a:solidFill>
                        </a:rPr>
                        <a:t>w szczególnej sytuacji</a:t>
                      </a:r>
                    </a:p>
                  </a:txBody>
                  <a:tcPr anchor="ctr" anchorCtr="1"/>
                </a:tc>
                <a:tc hMerge="1"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solidFill>
                            <a:schemeClr val="tx1"/>
                          </a:solidFill>
                        </a:rPr>
                        <a:t>do 30 roku życia</a:t>
                      </a:r>
                    </a:p>
                  </a:txBody>
                  <a:tcPr anchor="ctr" anchorCtr="1"/>
                </a:tc>
                <a:tc hMerge="1"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solidFill>
                            <a:schemeClr val="tx1"/>
                          </a:solidFill>
                        </a:rPr>
                        <a:t>w tym do 25 roku życia</a:t>
                      </a:r>
                    </a:p>
                  </a:txBody>
                  <a:tcPr anchor="ctr" anchorCtr="1"/>
                </a:tc>
                <a:tc hMerge="1"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20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</a:rPr>
                        <a:t>powyżej 50 roku życia</a:t>
                      </a:r>
                    </a:p>
                    <a:p>
                      <a:endParaRPr lang="pl-PL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/>
                </a:tc>
                <a:tc hMerge="1"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pl-PL" sz="1200" dirty="0"/>
                        <a:t>długotrwale</a:t>
                      </a:r>
                      <a:r>
                        <a:rPr lang="pl-PL" sz="1200" baseline="0" dirty="0"/>
                        <a:t> bezrobotni</a:t>
                      </a:r>
                      <a:endParaRPr lang="pl-PL" sz="1200" dirty="0"/>
                    </a:p>
                  </a:txBody>
                  <a:tcPr anchor="ctr" anchorCtr="1"/>
                </a:tc>
                <a:tc hMerge="1"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72914">
                <a:tc vMerge="1"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>
                          <a:solidFill>
                            <a:schemeClr val="tx1"/>
                          </a:solidFill>
                        </a:rPr>
                        <a:t>stan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indent="-4127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</a:rPr>
                        <a:t>*% </a:t>
                      </a:r>
                      <a:endParaRPr lang="pl-PL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</a:rPr>
                        <a:t>stan</a:t>
                      </a:r>
                      <a:endParaRPr lang="pl-PL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</a:rPr>
                        <a:t>*%</a:t>
                      </a:r>
                      <a:endParaRPr lang="pl-PL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</a:rPr>
                        <a:t>stan</a:t>
                      </a:r>
                      <a:endParaRPr lang="pl-PL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</a:rPr>
                        <a:t>*%</a:t>
                      </a:r>
                      <a:endParaRPr lang="pl-PL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</a:rPr>
                        <a:t>stan</a:t>
                      </a:r>
                      <a:endParaRPr lang="pl-PL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indent="-2984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*%</a:t>
                      </a:r>
                      <a:endParaRPr lang="pl-P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indent="-685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stan</a:t>
                      </a:r>
                      <a:endParaRPr lang="pl-P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*%</a:t>
                      </a:r>
                      <a:endParaRPr lang="pl-P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221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Człopa</a:t>
                      </a:r>
                      <a:endParaRPr lang="pl-P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105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56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53,3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90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85,7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23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21,9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12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11,4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38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36,2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61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58,1</a:t>
                      </a:r>
                    </a:p>
                  </a:txBody>
                  <a:tcPr marL="68580" marR="68580" marT="0" marB="0" anchor="ctr" anchorCtr="1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1599">
                <a:tc>
                  <a:txBody>
                    <a:bodyPr/>
                    <a:lstStyle/>
                    <a:p>
                      <a:pPr indent="-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Mirosławiec</a:t>
                      </a:r>
                      <a:endParaRPr lang="pl-P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132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88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66,7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110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83,3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34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25,8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19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14,4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30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22,7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65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49,2</a:t>
                      </a:r>
                    </a:p>
                  </a:txBody>
                  <a:tcPr marL="68580" marR="68580" marT="0" marB="0" anchor="ctr" anchorCtr="1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221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Tuczno</a:t>
                      </a:r>
                      <a:endParaRPr lang="pl-P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105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64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61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86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81,9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31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29,5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9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8,6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38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36,2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56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53,3</a:t>
                      </a:r>
                    </a:p>
                  </a:txBody>
                  <a:tcPr marL="68580" marR="68580" marT="0" marB="0" anchor="ctr" anchorCtr="1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2159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g. Wałcz</a:t>
                      </a:r>
                      <a:endParaRPr lang="pl-P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310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195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62,9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273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88,1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69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22,3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31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10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107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34,5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180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58,1</a:t>
                      </a:r>
                    </a:p>
                  </a:txBody>
                  <a:tcPr marL="68580" marR="68580" marT="0" marB="0" anchor="ctr" anchorCtr="1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2159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m. Wałcz</a:t>
                      </a:r>
                      <a:endParaRPr lang="pl-P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504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311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61,7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398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79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85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16,9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47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9,3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144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28,6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253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50,2</a:t>
                      </a:r>
                    </a:p>
                  </a:txBody>
                  <a:tcPr marL="68580" marR="68580" marT="0" marB="0" anchor="ctr" anchorCtr="1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2159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Ogółem</a:t>
                      </a:r>
                      <a:endParaRPr lang="pl-P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1156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714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61,8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957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82,8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242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20,9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118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10,2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357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30,9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indent="-2222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615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53,2</a:t>
                      </a:r>
                    </a:p>
                  </a:txBody>
                  <a:tcPr marL="68580" marR="68580" marT="0" marB="0" anchor="ctr" anchorCtr="1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54427" y="1296351"/>
            <a:ext cx="4278085" cy="5242562"/>
          </a:xfrm>
        </p:spPr>
        <p:txBody>
          <a:bodyPr>
            <a:noAutofit/>
          </a:bodyPr>
          <a:lstStyle/>
          <a:p>
            <a:pPr lvl="0" algn="just"/>
            <a:endParaRPr lang="pl-PL" sz="1300" dirty="0"/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pl-PL" sz="1300" dirty="0"/>
              <a:t>W gminach Człopa oraz Wałcz został odnotowany najwyższy odsetek osób długotrwale bezrobotnych  - 58,1%, 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pl-PL" sz="1300" dirty="0"/>
              <a:t>ponadto w gminie Człopa odnotowano również najwyższy udział zarejestrowanych osób powyżej 50 roku życia – 36,2%, 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pl-PL" sz="1300" dirty="0"/>
              <a:t>w gminie Tuczno zarejestrowanych było najwięcej osób do 30 roku życia – 29,5% , powyżej 50 roku życia – 36,2% oraz odnotowano najniższy udział osób do 25 r.ż. –  8,6%,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pl-PL" sz="1300" dirty="0"/>
              <a:t>w Wałczu odnotowany został najniższy udział bezrobotnych w szczególnej sytuacji na rynku pracy – 79% i bezrobotnych do 30 roku życia - 16,9%, 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pl-PL" sz="1300" dirty="0"/>
              <a:t>w gminie Mirosławiec został odnotowany najwyższy udział bezrobotnych kobiet – 66,7%, najniższy natomiast w gminie Człopa – 53,3%,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pl-PL" sz="1300" dirty="0"/>
              <a:t>w poszczególnych gminach powiatu wałeckiego wśród osób zarejestrowanych będących w szczególnej sytuacji na rynku pracy nadal dominują osoby długotrwale bezrobotne, ich udział w ogólnej liczbie bezrobotnych na koniec I półrocza 2022 roku wynosił 53,2%.                                 W porównaniu do analogicznego okresu 2021 roku  ich stan zmniejszył się o 111 osób, tj. o 15,3%.</a:t>
            </a:r>
          </a:p>
          <a:p>
            <a:endParaRPr lang="pl-PL" sz="1300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9212385" y="6371042"/>
            <a:ext cx="2743200" cy="365125"/>
          </a:xfrm>
        </p:spPr>
        <p:txBody>
          <a:bodyPr/>
          <a:lstStyle/>
          <a:p>
            <a:fld id="{D0E32B36-1EBD-44DC-B11E-03CA895CEB83}" type="slidenum">
              <a:rPr lang="pl-PL" smtClean="0"/>
              <a:pPr/>
              <a:t>9</a:t>
            </a:fld>
            <a:endParaRPr lang="pl-PL" dirty="0"/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B9E39999-5446-41EF-A5C9-FC0ECE1965FD}"/>
              </a:ext>
            </a:extLst>
          </p:cNvPr>
          <p:cNvSpPr txBox="1"/>
          <p:nvPr/>
        </p:nvSpPr>
        <p:spPr>
          <a:xfrm>
            <a:off x="4419599" y="6236208"/>
            <a:ext cx="62880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dirty="0"/>
              <a:t>*  - % udział do ogółu osób zarejestrowanych z danej gminy</a:t>
            </a:r>
          </a:p>
        </p:txBody>
      </p:sp>
    </p:spTree>
    <p:extLst>
      <p:ext uri="{BB962C8B-B14F-4D97-AF65-F5344CB8AC3E}">
        <p14:creationId xmlns:p14="http://schemas.microsoft.com/office/powerpoint/2010/main" val="2312136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Niebieskozielony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20882</TotalTime>
  <Words>5590</Words>
  <Application>Microsoft Office PowerPoint</Application>
  <PresentationFormat>Panoramiczny</PresentationFormat>
  <Paragraphs>897</Paragraphs>
  <Slides>19</Slides>
  <Notes>7</Notes>
  <HiddenSlides>0</HiddenSlides>
  <MMClips>0</MMClips>
  <ScaleCrop>false</ScaleCrop>
  <HeadingPairs>
    <vt:vector size="6" baseType="variant">
      <vt:variant>
        <vt:lpstr>Używane czcionki</vt:lpstr>
      </vt:variant>
      <vt:variant>
        <vt:i4>8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19</vt:i4>
      </vt:variant>
    </vt:vector>
  </HeadingPairs>
  <TitlesOfParts>
    <vt:vector size="28" baseType="lpstr">
      <vt:lpstr>Arial</vt:lpstr>
      <vt:lpstr>Calibri</vt:lpstr>
      <vt:lpstr>Calibri Light</vt:lpstr>
      <vt:lpstr>Raavi</vt:lpstr>
      <vt:lpstr>Times New Roman</vt:lpstr>
      <vt:lpstr>Wingdings</vt:lpstr>
      <vt:lpstr>Wingdings 2</vt:lpstr>
      <vt:lpstr>Wingdings 3</vt:lpstr>
      <vt:lpstr>Office Theme</vt:lpstr>
      <vt:lpstr>Prezentacja programu PowerPoint</vt:lpstr>
      <vt:lpstr>LUDNOŚĆ - ZMIANY W LICZBIE LUDNOŚCI  W POSZCZEGÓLNYCH  GMINACH POWIATU WAŁECKIEGO</vt:lpstr>
      <vt:lpstr>LUDNOŚĆ W POWIECIE WAŁECKIM  WG KATEGORII EKONOMICZNYCH</vt:lpstr>
      <vt:lpstr>PRZEDSIĘBIORCY I PRACODAWCY</vt:lpstr>
      <vt:lpstr>Prezentacja programu PowerPoint</vt:lpstr>
      <vt:lpstr>WSKAŹNIK BEZROBOCIA  W POSZCZEGÓLNYCH GMINACH POWIATU WAŁECKIEGO WG STANU NA KONIEC CZERWCA 2021 I 2022 R.</vt:lpstr>
      <vt:lpstr>                      STAN BEZROBOCIA                    W POWIECIE WAŁECKIM</vt:lpstr>
      <vt:lpstr>STRUKTURA BEZROBOTNYCH  – STAN NA KONIEC I PÓŁROCZA  2021 I 2022 ROKU</vt:lpstr>
      <vt:lpstr>BEZROBOTNI W SZCZEGÓLNEJ SYTUACJI NA RYNKU PRACY WG GMIN POWIATU WAŁECKIEGO – STAN NA 30.06.2022 ROKU</vt:lpstr>
      <vt:lpstr>STRUKTURA BEZROBOTNYCH W PODZIALE  NA CZAS POZOSTAWANIA BEZ PRACY, WIEK,    WYKSZTAŁCENIE I STAŻ PRACY</vt:lpstr>
      <vt:lpstr>PŁYNNOŚĆ BEZROBOCIA </vt:lpstr>
      <vt:lpstr>Prezentacja programu PowerPoint</vt:lpstr>
      <vt:lpstr>RYNEK PRACY ORAZ REALIZACJA USŁUG POŚREDNICTWA PRACY I PORADNICTWA ZAWODOWEGO</vt:lpstr>
      <vt:lpstr>RYNEK PRACY ORAZ REALIZACJA USŁUG  POŚREDNICTWA PRACY I PORADNICTWA ZAWODOWEGO </vt:lpstr>
      <vt:lpstr>   ZATRUDNIENIE CUDZOZIEMCÓW  </vt:lpstr>
      <vt:lpstr>Prezentacja programu PowerPoint</vt:lpstr>
      <vt:lpstr>Prezentacja programu PowerPoint</vt:lpstr>
      <vt:lpstr>LIMIT ŚRODKÓW FUNDUSZU PRACY NA 2022 ROK 7.130.983,00 zł.,  w tym: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Liczba bezrobotnych w 2016 i 2017 roku</dc:title>
  <dc:creator>Dorota.Cichocka</dc:creator>
  <cp:lastModifiedBy>Aga.Szczyglowska</cp:lastModifiedBy>
  <cp:revision>1108</cp:revision>
  <cp:lastPrinted>2022-07-29T11:53:51Z</cp:lastPrinted>
  <dcterms:created xsi:type="dcterms:W3CDTF">2018-01-12T13:51:48Z</dcterms:created>
  <dcterms:modified xsi:type="dcterms:W3CDTF">2022-07-29T12:29:34Z</dcterms:modified>
</cp:coreProperties>
</file>